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77" r:id="rId4"/>
    <p:sldId id="272" r:id="rId5"/>
    <p:sldId id="278" r:id="rId6"/>
    <p:sldId id="298" r:id="rId7"/>
    <p:sldId id="301" r:id="rId8"/>
    <p:sldId id="302" r:id="rId9"/>
  </p:sldIdLst>
  <p:sldSz cx="12192000" cy="6858000"/>
  <p:notesSz cx="6797675" cy="9926638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438"/>
    <a:srgbClr val="1B958F"/>
    <a:srgbClr val="9BD744"/>
    <a:srgbClr val="049AAB"/>
    <a:srgbClr val="ADF5FD"/>
    <a:srgbClr val="05ADBF"/>
    <a:srgbClr val="17E3F9"/>
    <a:srgbClr val="04A0B0"/>
    <a:srgbClr val="595959"/>
    <a:srgbClr val="013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" y="1194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074B8-689D-49D7-BFF6-EE4326274472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C48D569-9CFE-4C41-829F-14011F3A0AB4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重建期間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</a:p>
        <a:p>
          <a:pPr>
            <a:lnSpc>
              <a:spcPct val="50000"/>
            </a:lnSpc>
          </a:pP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免徵地價稅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FFCE8E-5225-464B-BE8D-84E47B8B3CBD}" type="parTrans" cxnId="{61D0AA63-FF0B-4940-96B3-63AA1288DD0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22FDFC-9847-4A59-AA60-C3F9E8293B17}" type="sibTrans" cxnId="{61D0AA63-FF0B-4940-96B3-63AA1288DD0A}">
      <dgm:prSet/>
      <dgm:spPr>
        <a:noFill/>
        <a:ln>
          <a:noFill/>
        </a:ln>
      </dgm:spPr>
      <dgm:t>
        <a:bodyPr/>
        <a:lstStyle/>
        <a:p>
          <a:endParaRPr lang="zh-TW" altLang="en-US" sz="24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A51C2B-0427-4226-B45B-B0B909CBAB61}">
      <dgm:prSet phldrT="[文字]"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起造人向</a:t>
          </a: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都市發展局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申請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認定重建期間土地無法使用。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EF98B0-A1ED-41BD-8CF8-DC0C638927F0}" type="parTrans" cxnId="{DBBE6FAB-C97C-4F54-9CC1-68294849305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F0423F-F3C0-4607-B469-1DE5D3F1E791}" type="sibTrans" cxnId="{DBBE6FAB-C97C-4F54-9CC1-68294849305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9037FE-5CEB-4C37-87F7-492ECDB5962C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辦理審查作業</a:t>
          </a:r>
          <a:endParaRPr lang="zh-TW" altLang="en-US" sz="24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5E0096-DB58-440E-8C79-0B9400FD492B}" type="parTrans" cxnId="{0E6A0E87-97F0-41ED-AC6B-FD27E688C02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A85A67-5C98-4B4B-B6DC-073543983A41}" type="sibTrans" cxnId="{0E6A0E87-97F0-41ED-AC6B-FD27E688C02C}">
      <dgm:prSet/>
      <dgm:spPr>
        <a:noFill/>
        <a:ln>
          <a:noFill/>
        </a:ln>
      </dgm:spPr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7FE635-A702-40E8-B0FF-67D507991A5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地方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稅務局所屬分局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請主管機關審查是否符合規定。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797E44-B7D6-4681-9506-735A79347451}" type="parTrans" cxnId="{C8B6414F-6270-4F64-AD98-5F6CCF71D13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B41700-80D0-42CD-93D1-F28E00DD3134}" type="sibTrans" cxnId="{C8B6414F-6270-4F64-AD98-5F6CCF71D13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979F6C-5A78-402D-A12A-D524751F057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將結果函復起造人。同意減稅案件，辦理地價稅免徵。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F1C4A8-88B0-428B-B61E-F5AB4F1B0947}" type="parTrans" cxnId="{609C1BBD-9AAB-40E9-83A0-7AECD3900B5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7F858-5ED5-4B7E-850D-A7E9EA26754B}" type="sibTrans" cxnId="{609C1BBD-9AAB-40E9-83A0-7AECD3900B5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F6B50B-0033-4D7E-9D2A-457AD5204CAB}">
      <dgm:prSet phldrT="[文字]" custT="1"/>
      <dgm:spPr/>
      <dgm:t>
        <a:bodyPr/>
        <a:lstStyle/>
        <a:p>
          <a:pPr>
            <a:lnSpc>
              <a:spcPts val="2400"/>
            </a:lnSpc>
          </a:pP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重建後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-       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地價稅及房屋稅減半徵收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F6996F-40CD-40F6-A03E-75B84A54AC00}" type="parTrans" cxnId="{0E6091D2-7F59-4436-A750-C3AFB9EF146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97857F-27BD-45F9-932B-3649D88346ED}" type="sibTrans" cxnId="{0E6091D2-7F59-4436-A750-C3AFB9EF146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B664B9-C2B0-4668-9EC2-1FB565468C81}">
      <dgm:prSet phldrT="[文字]"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起造人向</a:t>
          </a:r>
          <a:r>
            <a:rPr lang="zh-TW" altLang="en-US" b="1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地方稅務局所屬分局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申請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重建後減半徵收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9E793B-4710-42E2-9F84-4E48228BA69D}" type="parTrans" cxnId="{896656DB-722D-4B26-9641-0BE3A3BFA3A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E4D634-A7CC-4891-BEE9-9D596CB8579D}" type="sibTrans" cxnId="{896656DB-722D-4B26-9641-0BE3A3BFA3A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E0896D-CD20-46DB-AD02-B56635EA318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受理申請後，辦理減徵作業，函復起造人。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011921-254C-42BB-8D47-4CA81E9BEE57}" type="parTrans" cxnId="{3A8F9A10-A383-4094-836B-9D90E7AB56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264D97-6F6D-4938-85A5-0B2FFBED93D9}" type="sibTrans" cxnId="{3A8F9A10-A383-4094-836B-9D90E7AB56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C94FD1-A975-4718-BA25-9D8DE21C7F7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該局送地方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稅務局所屬分局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彙辦。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4584C0-2FA5-44B3-9271-AE9B8E556BE8}" type="parTrans" cxnId="{2B9E896D-1FF8-4D8F-A79D-046163ABFC6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E0AE34-0E5C-4EB3-B5DD-A7BDFBE55FEF}" type="sibTrans" cxnId="{2B9E896D-1FF8-4D8F-A79D-046163ABFC6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635561-35CB-42DA-B936-B1219B85119A}" type="pres">
      <dgm:prSet presAssocID="{F01074B8-689D-49D7-BFF6-EE43262744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76DD9E-C642-426D-B140-A4E6030870B8}" type="pres">
      <dgm:prSet presAssocID="{F01074B8-689D-49D7-BFF6-EE4326274472}" presName="tSp" presStyleCnt="0"/>
      <dgm:spPr/>
    </dgm:pt>
    <dgm:pt modelId="{99899E61-371C-4C19-8730-4F89E0A59227}" type="pres">
      <dgm:prSet presAssocID="{F01074B8-689D-49D7-BFF6-EE4326274472}" presName="bSp" presStyleCnt="0"/>
      <dgm:spPr/>
    </dgm:pt>
    <dgm:pt modelId="{7B8D0C2E-0033-4640-A389-8B4C36232033}" type="pres">
      <dgm:prSet presAssocID="{F01074B8-689D-49D7-BFF6-EE4326274472}" presName="process" presStyleCnt="0"/>
      <dgm:spPr/>
    </dgm:pt>
    <dgm:pt modelId="{49FE38D7-3C48-44F1-9DD7-DA72DD5A30B6}" type="pres">
      <dgm:prSet presAssocID="{1C48D569-9CFE-4C41-829F-14011F3A0AB4}" presName="composite1" presStyleCnt="0"/>
      <dgm:spPr/>
    </dgm:pt>
    <dgm:pt modelId="{924D8BC0-20B0-43FA-A630-5B5E7719A852}" type="pres">
      <dgm:prSet presAssocID="{1C48D569-9CFE-4C41-829F-14011F3A0AB4}" presName="dummyNode1" presStyleLbl="node1" presStyleIdx="0" presStyleCnt="3"/>
      <dgm:spPr/>
    </dgm:pt>
    <dgm:pt modelId="{CAB5EE4D-E8C6-49FE-9969-BA034F597D93}" type="pres">
      <dgm:prSet presAssocID="{1C48D569-9CFE-4C41-829F-14011F3A0AB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A376C0-B330-475D-941A-D190C6C12503}" type="pres">
      <dgm:prSet presAssocID="{1C48D569-9CFE-4C41-829F-14011F3A0AB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22073C-9242-48D5-B5D3-C8CF1E624511}" type="pres">
      <dgm:prSet presAssocID="{1C48D569-9CFE-4C41-829F-14011F3A0AB4}" presName="parentNode1" presStyleLbl="node1" presStyleIdx="0" presStyleCnt="3" custScaleY="11046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7F9CC0-0D29-463E-94C2-3151B94EA403}" type="pres">
      <dgm:prSet presAssocID="{1C48D569-9CFE-4C41-829F-14011F3A0AB4}" presName="connSite1" presStyleCnt="0"/>
      <dgm:spPr/>
    </dgm:pt>
    <dgm:pt modelId="{ACFCA94D-BF01-43B5-8154-1DE7D8CDB25F}" type="pres">
      <dgm:prSet presAssocID="{8922FDFC-9847-4A59-AA60-C3F9E8293B17}" presName="Name9" presStyleLbl="sibTrans2D1" presStyleIdx="0" presStyleCnt="2" custScaleX="14933" custScaleY="22661" custLinFactNeighborX="-24660" custLinFactNeighborY="52810"/>
      <dgm:spPr/>
      <dgm:t>
        <a:bodyPr/>
        <a:lstStyle/>
        <a:p>
          <a:endParaRPr lang="zh-TW" altLang="en-US"/>
        </a:p>
      </dgm:t>
    </dgm:pt>
    <dgm:pt modelId="{EC2DAE46-9565-4726-8EE7-74F54B77E82C}" type="pres">
      <dgm:prSet presAssocID="{5F9037FE-5CEB-4C37-87F7-492ECDB5962C}" presName="composite2" presStyleCnt="0"/>
      <dgm:spPr/>
    </dgm:pt>
    <dgm:pt modelId="{6F23000E-30C1-45F8-83B3-F58D3B6C40A1}" type="pres">
      <dgm:prSet presAssocID="{5F9037FE-5CEB-4C37-87F7-492ECDB5962C}" presName="dummyNode2" presStyleLbl="node1" presStyleIdx="0" presStyleCnt="3"/>
      <dgm:spPr/>
    </dgm:pt>
    <dgm:pt modelId="{837E1A82-4EBD-4B5B-B708-31688B4C1BDF}" type="pres">
      <dgm:prSet presAssocID="{5F9037FE-5CEB-4C37-87F7-492ECDB5962C}" presName="childNode2" presStyleLbl="bgAcc1" presStyleIdx="1" presStyleCnt="3" custScaleY="1062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85D935-0C32-4762-AED8-51FE4758DCF8}" type="pres">
      <dgm:prSet presAssocID="{5F9037FE-5CEB-4C37-87F7-492ECDB5962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7B6F55-522B-4F1B-8A9A-2FED1AAF24F9}" type="pres">
      <dgm:prSet presAssocID="{5F9037FE-5CEB-4C37-87F7-492ECDB5962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8F771D-6B71-418F-ABC3-662D0067E07A}" type="pres">
      <dgm:prSet presAssocID="{5F9037FE-5CEB-4C37-87F7-492ECDB5962C}" presName="connSite2" presStyleCnt="0"/>
      <dgm:spPr/>
    </dgm:pt>
    <dgm:pt modelId="{4B7BC7EF-BAD0-4C91-A520-F1292B7DB31D}" type="pres">
      <dgm:prSet presAssocID="{A1A85A67-5C98-4B4B-B6DC-073543983A41}" presName="Name18" presStyleLbl="sibTrans2D1" presStyleIdx="1" presStyleCnt="2" custFlipVert="1" custFlipHor="1" custScaleX="9111" custScaleY="12373" custLinFactY="12599" custLinFactNeighborX="-18188" custLinFactNeighborY="100000"/>
      <dgm:spPr/>
      <dgm:t>
        <a:bodyPr/>
        <a:lstStyle/>
        <a:p>
          <a:endParaRPr lang="zh-TW" altLang="en-US"/>
        </a:p>
      </dgm:t>
    </dgm:pt>
    <dgm:pt modelId="{2A5C417B-7971-44D1-8FF9-343BFD6EF5FB}" type="pres">
      <dgm:prSet presAssocID="{34F6B50B-0033-4D7E-9D2A-457AD5204CAB}" presName="composite1" presStyleCnt="0"/>
      <dgm:spPr/>
    </dgm:pt>
    <dgm:pt modelId="{D41EB4D1-E357-4F6B-A1B1-1DA08B971D89}" type="pres">
      <dgm:prSet presAssocID="{34F6B50B-0033-4D7E-9D2A-457AD5204CAB}" presName="dummyNode1" presStyleLbl="node1" presStyleIdx="1" presStyleCnt="3"/>
      <dgm:spPr/>
    </dgm:pt>
    <dgm:pt modelId="{F94C02F4-A0BB-472C-BB76-53CB0FFFA1AB}" type="pres">
      <dgm:prSet presAssocID="{34F6B50B-0033-4D7E-9D2A-457AD5204CA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3F6288-A1CB-4B41-9F95-B68302A0D4F9}" type="pres">
      <dgm:prSet presAssocID="{34F6B50B-0033-4D7E-9D2A-457AD5204CA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DC606A-7D41-4772-9374-DF0FB5AD811E}" type="pres">
      <dgm:prSet presAssocID="{34F6B50B-0033-4D7E-9D2A-457AD5204CAB}" presName="parentNode1" presStyleLbl="node1" presStyleIdx="2" presStyleCnt="3" custScaleY="121834" custLinFactNeighborX="-1819" custLinFactNeighborY="-488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8A3A14-2507-415C-AA56-7783D39F0555}" type="pres">
      <dgm:prSet presAssocID="{34F6B50B-0033-4D7E-9D2A-457AD5204CAB}" presName="connSite1" presStyleCnt="0"/>
      <dgm:spPr/>
    </dgm:pt>
  </dgm:ptLst>
  <dgm:cxnLst>
    <dgm:cxn modelId="{4FA88D6F-6B3C-4EA1-881C-52A732FAF3D5}" type="presOf" srcId="{22A51C2B-0427-4226-B45B-B0B909CBAB61}" destId="{CAB5EE4D-E8C6-49FE-9969-BA034F597D93}" srcOrd="0" destOrd="0" presId="urn:microsoft.com/office/officeart/2005/8/layout/hProcess4"/>
    <dgm:cxn modelId="{0FAAD70C-FC65-4D49-AF63-438E628C7CED}" type="presOf" srcId="{A1A85A67-5C98-4B4B-B6DC-073543983A41}" destId="{4B7BC7EF-BAD0-4C91-A520-F1292B7DB31D}" srcOrd="0" destOrd="0" presId="urn:microsoft.com/office/officeart/2005/8/layout/hProcess4"/>
    <dgm:cxn modelId="{188AE2BC-646A-4114-84DA-C8D6BC18C500}" type="presOf" srcId="{22A51C2B-0427-4226-B45B-B0B909CBAB61}" destId="{50A376C0-B330-475D-941A-D190C6C12503}" srcOrd="1" destOrd="0" presId="urn:microsoft.com/office/officeart/2005/8/layout/hProcess4"/>
    <dgm:cxn modelId="{962B3FFB-B827-4141-9100-70E36F1652D9}" type="presOf" srcId="{EBC94FD1-A975-4718-BA25-9D8DE21C7F7C}" destId="{50A376C0-B330-475D-941A-D190C6C12503}" srcOrd="1" destOrd="1" presId="urn:microsoft.com/office/officeart/2005/8/layout/hProcess4"/>
    <dgm:cxn modelId="{896656DB-722D-4B26-9641-0BE3A3BFA3A7}" srcId="{34F6B50B-0033-4D7E-9D2A-457AD5204CAB}" destId="{5AB664B9-C2B0-4668-9EC2-1FB565468C81}" srcOrd="0" destOrd="0" parTransId="{779E793B-4710-42E2-9F84-4E48228BA69D}" sibTransId="{38E4D634-A7CC-4891-BEE9-9D596CB8579D}"/>
    <dgm:cxn modelId="{DBBE6FAB-C97C-4F54-9CC1-68294849305F}" srcId="{1C48D569-9CFE-4C41-829F-14011F3A0AB4}" destId="{22A51C2B-0427-4226-B45B-B0B909CBAB61}" srcOrd="0" destOrd="0" parTransId="{BEEF98B0-A1ED-41BD-8CF8-DC0C638927F0}" sibTransId="{C1F0423F-F3C0-4607-B469-1DE5D3F1E791}"/>
    <dgm:cxn modelId="{8637F855-A9D9-43C5-B0FD-9878456549C1}" type="presOf" srcId="{10E0896D-CD20-46DB-AD02-B56635EA3188}" destId="{6D3F6288-A1CB-4B41-9F95-B68302A0D4F9}" srcOrd="1" destOrd="1" presId="urn:microsoft.com/office/officeart/2005/8/layout/hProcess4"/>
    <dgm:cxn modelId="{68DD923B-0AEE-46BA-86A7-CCA3F3E87DEC}" type="presOf" srcId="{45979F6C-5A78-402D-A12A-D524751F0579}" destId="{F285D935-0C32-4762-AED8-51FE4758DCF8}" srcOrd="1" destOrd="1" presId="urn:microsoft.com/office/officeart/2005/8/layout/hProcess4"/>
    <dgm:cxn modelId="{AD8054E5-0786-442B-8B76-AE19FEE57EBE}" type="presOf" srcId="{34F6B50B-0033-4D7E-9D2A-457AD5204CAB}" destId="{C4DC606A-7D41-4772-9374-DF0FB5AD811E}" srcOrd="0" destOrd="0" presId="urn:microsoft.com/office/officeart/2005/8/layout/hProcess4"/>
    <dgm:cxn modelId="{22A566E6-A1E5-4F8A-BA61-C86D23F474C5}" type="presOf" srcId="{5AB664B9-C2B0-4668-9EC2-1FB565468C81}" destId="{F94C02F4-A0BB-472C-BB76-53CB0FFFA1AB}" srcOrd="0" destOrd="0" presId="urn:microsoft.com/office/officeart/2005/8/layout/hProcess4"/>
    <dgm:cxn modelId="{3A9895B3-D851-47EA-9D55-69DEDC640212}" type="presOf" srcId="{5AB664B9-C2B0-4668-9EC2-1FB565468C81}" destId="{6D3F6288-A1CB-4B41-9F95-B68302A0D4F9}" srcOrd="1" destOrd="0" presId="urn:microsoft.com/office/officeart/2005/8/layout/hProcess4"/>
    <dgm:cxn modelId="{3A8F9A10-A383-4094-836B-9D90E7AB564C}" srcId="{34F6B50B-0033-4D7E-9D2A-457AD5204CAB}" destId="{10E0896D-CD20-46DB-AD02-B56635EA3188}" srcOrd="1" destOrd="0" parTransId="{C9011921-254C-42BB-8D47-4CA81E9BEE57}" sibTransId="{B0264D97-6F6D-4938-85A5-0B2FFBED93D9}"/>
    <dgm:cxn modelId="{E003F9C8-9A26-46E1-AA4B-C641A7D95BBD}" type="presOf" srcId="{8922FDFC-9847-4A59-AA60-C3F9E8293B17}" destId="{ACFCA94D-BF01-43B5-8154-1DE7D8CDB25F}" srcOrd="0" destOrd="0" presId="urn:microsoft.com/office/officeart/2005/8/layout/hProcess4"/>
    <dgm:cxn modelId="{61D0AA63-FF0B-4940-96B3-63AA1288DD0A}" srcId="{F01074B8-689D-49D7-BFF6-EE4326274472}" destId="{1C48D569-9CFE-4C41-829F-14011F3A0AB4}" srcOrd="0" destOrd="0" parTransId="{42FFCE8E-5225-464B-BE8D-84E47B8B3CBD}" sibTransId="{8922FDFC-9847-4A59-AA60-C3F9E8293B17}"/>
    <dgm:cxn modelId="{4DB8DFD6-1627-4F39-881E-36806976F92C}" type="presOf" srcId="{837FE635-A702-40E8-B0FF-67D507991A5C}" destId="{F285D935-0C32-4762-AED8-51FE4758DCF8}" srcOrd="1" destOrd="0" presId="urn:microsoft.com/office/officeart/2005/8/layout/hProcess4"/>
    <dgm:cxn modelId="{D50E413D-7D1C-4916-B5E6-C6752397AA38}" type="presOf" srcId="{837FE635-A702-40E8-B0FF-67D507991A5C}" destId="{837E1A82-4EBD-4B5B-B708-31688B4C1BDF}" srcOrd="0" destOrd="0" presId="urn:microsoft.com/office/officeart/2005/8/layout/hProcess4"/>
    <dgm:cxn modelId="{D780F1E3-3E80-4AE0-8953-699AD7FDACE3}" type="presOf" srcId="{45979F6C-5A78-402D-A12A-D524751F0579}" destId="{837E1A82-4EBD-4B5B-B708-31688B4C1BDF}" srcOrd="0" destOrd="1" presId="urn:microsoft.com/office/officeart/2005/8/layout/hProcess4"/>
    <dgm:cxn modelId="{84980111-37CF-43F5-B062-F253A50E3E44}" type="presOf" srcId="{10E0896D-CD20-46DB-AD02-B56635EA3188}" destId="{F94C02F4-A0BB-472C-BB76-53CB0FFFA1AB}" srcOrd="0" destOrd="1" presId="urn:microsoft.com/office/officeart/2005/8/layout/hProcess4"/>
    <dgm:cxn modelId="{B4B46ECF-19AA-40D1-B028-AA34190383CB}" type="presOf" srcId="{EBC94FD1-A975-4718-BA25-9D8DE21C7F7C}" destId="{CAB5EE4D-E8C6-49FE-9969-BA034F597D93}" srcOrd="0" destOrd="1" presId="urn:microsoft.com/office/officeart/2005/8/layout/hProcess4"/>
    <dgm:cxn modelId="{2B9E896D-1FF8-4D8F-A79D-046163ABFC62}" srcId="{1C48D569-9CFE-4C41-829F-14011F3A0AB4}" destId="{EBC94FD1-A975-4718-BA25-9D8DE21C7F7C}" srcOrd="1" destOrd="0" parTransId="{094584C0-2FA5-44B3-9271-AE9B8E556BE8}" sibTransId="{3FE0AE34-0E5C-4EB3-B5DD-A7BDFBE55FEF}"/>
    <dgm:cxn modelId="{0E6091D2-7F59-4436-A750-C3AFB9EF146D}" srcId="{F01074B8-689D-49D7-BFF6-EE4326274472}" destId="{34F6B50B-0033-4D7E-9D2A-457AD5204CAB}" srcOrd="2" destOrd="0" parTransId="{13F6996F-40CD-40F6-A03E-75B84A54AC00}" sibTransId="{5897857F-27BD-45F9-932B-3649D88346ED}"/>
    <dgm:cxn modelId="{609C1BBD-9AAB-40E9-83A0-7AECD3900B5C}" srcId="{5F9037FE-5CEB-4C37-87F7-492ECDB5962C}" destId="{45979F6C-5A78-402D-A12A-D524751F0579}" srcOrd="1" destOrd="0" parTransId="{86F1C4A8-88B0-428B-B61E-F5AB4F1B0947}" sibTransId="{12E7F858-5ED5-4B7E-850D-A7E9EA26754B}"/>
    <dgm:cxn modelId="{7BACEC97-408A-4470-BA5A-73D9855A6A13}" type="presOf" srcId="{5F9037FE-5CEB-4C37-87F7-492ECDB5962C}" destId="{3D7B6F55-522B-4F1B-8A9A-2FED1AAF24F9}" srcOrd="0" destOrd="0" presId="urn:microsoft.com/office/officeart/2005/8/layout/hProcess4"/>
    <dgm:cxn modelId="{C8B6414F-6270-4F64-AD98-5F6CCF71D134}" srcId="{5F9037FE-5CEB-4C37-87F7-492ECDB5962C}" destId="{837FE635-A702-40E8-B0FF-67D507991A5C}" srcOrd="0" destOrd="0" parTransId="{A7797E44-B7D6-4681-9506-735A79347451}" sibTransId="{D6B41700-80D0-42CD-93D1-F28E00DD3134}"/>
    <dgm:cxn modelId="{710A4EC5-8959-40A2-997C-007003C602EB}" type="presOf" srcId="{1C48D569-9CFE-4C41-829F-14011F3A0AB4}" destId="{5622073C-9242-48D5-B5D3-C8CF1E624511}" srcOrd="0" destOrd="0" presId="urn:microsoft.com/office/officeart/2005/8/layout/hProcess4"/>
    <dgm:cxn modelId="{0E6A0E87-97F0-41ED-AC6B-FD27E688C02C}" srcId="{F01074B8-689D-49D7-BFF6-EE4326274472}" destId="{5F9037FE-5CEB-4C37-87F7-492ECDB5962C}" srcOrd="1" destOrd="0" parTransId="{135E0096-DB58-440E-8C79-0B9400FD492B}" sibTransId="{A1A85A67-5C98-4B4B-B6DC-073543983A41}"/>
    <dgm:cxn modelId="{97D69779-A014-4D8F-99D0-47A9CB8E7CF1}" type="presOf" srcId="{F01074B8-689D-49D7-BFF6-EE4326274472}" destId="{A9635561-35CB-42DA-B936-B1219B85119A}" srcOrd="0" destOrd="0" presId="urn:microsoft.com/office/officeart/2005/8/layout/hProcess4"/>
    <dgm:cxn modelId="{9C40CE77-C22A-48F1-BF0A-43FFAF430ED7}" type="presParOf" srcId="{A9635561-35CB-42DA-B936-B1219B85119A}" destId="{0876DD9E-C642-426D-B140-A4E6030870B8}" srcOrd="0" destOrd="0" presId="urn:microsoft.com/office/officeart/2005/8/layout/hProcess4"/>
    <dgm:cxn modelId="{51A3D4C7-70CB-4739-820B-5FC51CAEA7B0}" type="presParOf" srcId="{A9635561-35CB-42DA-B936-B1219B85119A}" destId="{99899E61-371C-4C19-8730-4F89E0A59227}" srcOrd="1" destOrd="0" presId="urn:microsoft.com/office/officeart/2005/8/layout/hProcess4"/>
    <dgm:cxn modelId="{200E3CDA-7C75-4A45-A1C2-ACD8954AB90A}" type="presParOf" srcId="{A9635561-35CB-42DA-B936-B1219B85119A}" destId="{7B8D0C2E-0033-4640-A389-8B4C36232033}" srcOrd="2" destOrd="0" presId="urn:microsoft.com/office/officeart/2005/8/layout/hProcess4"/>
    <dgm:cxn modelId="{ECA147A2-BB21-47AC-9A78-8626137B5FEF}" type="presParOf" srcId="{7B8D0C2E-0033-4640-A389-8B4C36232033}" destId="{49FE38D7-3C48-44F1-9DD7-DA72DD5A30B6}" srcOrd="0" destOrd="0" presId="urn:microsoft.com/office/officeart/2005/8/layout/hProcess4"/>
    <dgm:cxn modelId="{7219F8D8-3F20-435B-96EC-F83706F21CD7}" type="presParOf" srcId="{49FE38D7-3C48-44F1-9DD7-DA72DD5A30B6}" destId="{924D8BC0-20B0-43FA-A630-5B5E7719A852}" srcOrd="0" destOrd="0" presId="urn:microsoft.com/office/officeart/2005/8/layout/hProcess4"/>
    <dgm:cxn modelId="{7CCC5133-8171-433B-B1D4-365367C6EE26}" type="presParOf" srcId="{49FE38D7-3C48-44F1-9DD7-DA72DD5A30B6}" destId="{CAB5EE4D-E8C6-49FE-9969-BA034F597D93}" srcOrd="1" destOrd="0" presId="urn:microsoft.com/office/officeart/2005/8/layout/hProcess4"/>
    <dgm:cxn modelId="{575E5C1F-44CF-4BC5-981C-332069EB57B7}" type="presParOf" srcId="{49FE38D7-3C48-44F1-9DD7-DA72DD5A30B6}" destId="{50A376C0-B330-475D-941A-D190C6C12503}" srcOrd="2" destOrd="0" presId="urn:microsoft.com/office/officeart/2005/8/layout/hProcess4"/>
    <dgm:cxn modelId="{BA37DA8B-907F-4255-BCE0-C8D97D22910F}" type="presParOf" srcId="{49FE38D7-3C48-44F1-9DD7-DA72DD5A30B6}" destId="{5622073C-9242-48D5-B5D3-C8CF1E624511}" srcOrd="3" destOrd="0" presId="urn:microsoft.com/office/officeart/2005/8/layout/hProcess4"/>
    <dgm:cxn modelId="{944B3789-6EC3-4926-977A-A71B9F2A89D5}" type="presParOf" srcId="{49FE38D7-3C48-44F1-9DD7-DA72DD5A30B6}" destId="{627F9CC0-0D29-463E-94C2-3151B94EA403}" srcOrd="4" destOrd="0" presId="urn:microsoft.com/office/officeart/2005/8/layout/hProcess4"/>
    <dgm:cxn modelId="{1BC6342A-BF1E-4611-951E-676AEBCFC691}" type="presParOf" srcId="{7B8D0C2E-0033-4640-A389-8B4C36232033}" destId="{ACFCA94D-BF01-43B5-8154-1DE7D8CDB25F}" srcOrd="1" destOrd="0" presId="urn:microsoft.com/office/officeart/2005/8/layout/hProcess4"/>
    <dgm:cxn modelId="{61BBE07A-767D-467B-8295-DC9B688AA480}" type="presParOf" srcId="{7B8D0C2E-0033-4640-A389-8B4C36232033}" destId="{EC2DAE46-9565-4726-8EE7-74F54B77E82C}" srcOrd="2" destOrd="0" presId="urn:microsoft.com/office/officeart/2005/8/layout/hProcess4"/>
    <dgm:cxn modelId="{D879707A-A9DE-4708-A0FF-F4E58E41DBC9}" type="presParOf" srcId="{EC2DAE46-9565-4726-8EE7-74F54B77E82C}" destId="{6F23000E-30C1-45F8-83B3-F58D3B6C40A1}" srcOrd="0" destOrd="0" presId="urn:microsoft.com/office/officeart/2005/8/layout/hProcess4"/>
    <dgm:cxn modelId="{B2CE7862-008D-46C3-BE3E-383895CC6F32}" type="presParOf" srcId="{EC2DAE46-9565-4726-8EE7-74F54B77E82C}" destId="{837E1A82-4EBD-4B5B-B708-31688B4C1BDF}" srcOrd="1" destOrd="0" presId="urn:microsoft.com/office/officeart/2005/8/layout/hProcess4"/>
    <dgm:cxn modelId="{2A7675E9-BC6B-4A2E-9122-96F8CD979414}" type="presParOf" srcId="{EC2DAE46-9565-4726-8EE7-74F54B77E82C}" destId="{F285D935-0C32-4762-AED8-51FE4758DCF8}" srcOrd="2" destOrd="0" presId="urn:microsoft.com/office/officeart/2005/8/layout/hProcess4"/>
    <dgm:cxn modelId="{5FC99D48-10A2-4404-8DBE-6DF7DE9DF857}" type="presParOf" srcId="{EC2DAE46-9565-4726-8EE7-74F54B77E82C}" destId="{3D7B6F55-522B-4F1B-8A9A-2FED1AAF24F9}" srcOrd="3" destOrd="0" presId="urn:microsoft.com/office/officeart/2005/8/layout/hProcess4"/>
    <dgm:cxn modelId="{A34EA725-32D9-4DE7-8230-7D36658DE06A}" type="presParOf" srcId="{EC2DAE46-9565-4726-8EE7-74F54B77E82C}" destId="{0D8F771D-6B71-418F-ABC3-662D0067E07A}" srcOrd="4" destOrd="0" presId="urn:microsoft.com/office/officeart/2005/8/layout/hProcess4"/>
    <dgm:cxn modelId="{4E78D33A-B92B-4741-9F12-7481BF7A650D}" type="presParOf" srcId="{7B8D0C2E-0033-4640-A389-8B4C36232033}" destId="{4B7BC7EF-BAD0-4C91-A520-F1292B7DB31D}" srcOrd="3" destOrd="0" presId="urn:microsoft.com/office/officeart/2005/8/layout/hProcess4"/>
    <dgm:cxn modelId="{99FE4555-06EE-4A9B-985B-BFF81E07FD76}" type="presParOf" srcId="{7B8D0C2E-0033-4640-A389-8B4C36232033}" destId="{2A5C417B-7971-44D1-8FF9-343BFD6EF5FB}" srcOrd="4" destOrd="0" presId="urn:microsoft.com/office/officeart/2005/8/layout/hProcess4"/>
    <dgm:cxn modelId="{3266E6B6-AF08-4098-962D-2AC1A9134B89}" type="presParOf" srcId="{2A5C417B-7971-44D1-8FF9-343BFD6EF5FB}" destId="{D41EB4D1-E357-4F6B-A1B1-1DA08B971D89}" srcOrd="0" destOrd="0" presId="urn:microsoft.com/office/officeart/2005/8/layout/hProcess4"/>
    <dgm:cxn modelId="{423CDD10-2FC7-48A0-8FC7-EE69A0286CE8}" type="presParOf" srcId="{2A5C417B-7971-44D1-8FF9-343BFD6EF5FB}" destId="{F94C02F4-A0BB-472C-BB76-53CB0FFFA1AB}" srcOrd="1" destOrd="0" presId="urn:microsoft.com/office/officeart/2005/8/layout/hProcess4"/>
    <dgm:cxn modelId="{A7118EBD-36CD-4111-B093-4766A5270E24}" type="presParOf" srcId="{2A5C417B-7971-44D1-8FF9-343BFD6EF5FB}" destId="{6D3F6288-A1CB-4B41-9F95-B68302A0D4F9}" srcOrd="2" destOrd="0" presId="urn:microsoft.com/office/officeart/2005/8/layout/hProcess4"/>
    <dgm:cxn modelId="{EEE51DBE-84B8-4BAA-989D-406D340AF58B}" type="presParOf" srcId="{2A5C417B-7971-44D1-8FF9-343BFD6EF5FB}" destId="{C4DC606A-7D41-4772-9374-DF0FB5AD811E}" srcOrd="3" destOrd="0" presId="urn:microsoft.com/office/officeart/2005/8/layout/hProcess4"/>
    <dgm:cxn modelId="{24B80C38-9B15-4EC3-898C-3F25F3BC54D9}" type="presParOf" srcId="{2A5C417B-7971-44D1-8FF9-343BFD6EF5FB}" destId="{B88A3A14-2507-415C-AA56-7783D39F055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84222-78F0-4035-A137-2FD49936F21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5DEDD2-B411-4149-A8A3-794B2827FE3D}">
      <dgm:prSet phldrT="[文字]"/>
      <dgm:spPr/>
      <dgm:t>
        <a:bodyPr vert="vert"/>
        <a:lstStyle/>
        <a:p>
          <a:r>
            <a:rPr lang="zh-TW" altLang="en-US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都市發展局</a:t>
          </a:r>
          <a:endParaRPr lang="en-US" altLang="zh-TW" b="1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受理</a:t>
          </a:r>
          <a:endParaRPr lang="zh-TW" altLang="en-US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B0763B-5EE5-4191-9BC3-D75889EC0BEE}" type="parTrans" cxnId="{4A67A69F-A09E-4552-B83C-00FC6C8CCA8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2E17F3-BF60-4264-AA58-6A895E459440}" type="sibTrans" cxnId="{4A67A69F-A09E-4552-B83C-00FC6C8CCA8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66A57F-3E82-4636-AE9B-1C0B3472FE2C}">
      <dgm:prSet phldrT="[文字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土地登記謄本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763C72-A7E9-4645-9F81-30F79919EDF3}" type="parTrans" cxnId="{B8B56538-E57E-42F5-8C0A-EA0E8C67A4A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DF8295-3A14-408F-BC0E-03155793518D}" type="sibTrans" cxnId="{B8B56538-E57E-42F5-8C0A-EA0E8C67A4A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EC17C2-DAD7-4A46-BA5E-1F2A21D5FFF5}">
      <dgm:prSet phldrT="[文字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重建計畫範圍重建期間地價稅減免土地清冊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5A1ABA-EC82-4622-960B-2E72F213D43C}" type="parTrans" cxnId="{3454CDE4-3461-476D-A228-E42E05219DF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85D3C9-D7A9-4969-B426-224703717F3F}" type="sibTrans" cxnId="{3454CDE4-3461-476D-A228-E42E05219DF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D0CD6F-902B-4565-83D9-13086FE809BC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地籍圖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83D460-1D3C-4726-9E30-D81A97D3A0B5}" type="parTrans" cxnId="{60115C7E-3282-4681-9638-E21B2A7B8B7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9D4FCC-35DD-49BC-9F75-2144C77CE857}" type="sibTrans" cxnId="{60115C7E-3282-4681-9638-E21B2A7B8B7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593A42-C5E6-4FBF-B77B-077735654F5E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建造執照（含開工勘驗紀錄）影本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083FC3-0736-4D09-936B-95759E332634}" type="parTrans" cxnId="{78F23001-5439-4010-8B93-63300AB7FB4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FA76B7-B659-4DDD-B837-DEABF0F04C0E}" type="sibTrans" cxnId="{78F23001-5439-4010-8B93-63300AB7FB4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656D5B-EC38-4C71-B0D8-DFD68CF2868C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准予開工備查函影本</a:t>
          </a:r>
          <a:endParaRPr lang="zh-TW" altLang="en-US" sz="28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0DDB51-7EC6-4419-A3EA-9749805699D0}" type="parTrans" cxnId="{E19402DE-B9D6-4D46-8C6B-D937920B572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C425D9-7050-4CB4-95EB-56CF6FC45FD6}" type="sibTrans" cxnId="{E19402DE-B9D6-4D46-8C6B-D937920B572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7F3D05-29F1-43C7-9660-27980BCDD9AA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重建計畫核准函影本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F49324-702C-49ED-95F6-B2FB9B3E277C}" type="parTrans" cxnId="{D94D8E8E-5F29-45B4-A2A5-9C2406D89EF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3F7296-D4E2-4AEB-82EA-8763479CA18C}" type="sibTrans" cxnId="{D94D8E8E-5F29-45B4-A2A5-9C2406D89EF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8C14D5-B440-43E2-9F32-3980BF83F294}" type="pres">
      <dgm:prSet presAssocID="{12A84222-78F0-4035-A137-2FD49936F21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12EDE9-1A49-40C3-9642-5B6EB4FED7A6}" type="pres">
      <dgm:prSet presAssocID="{EA5DEDD2-B411-4149-A8A3-794B2827FE3D}" presName="root1" presStyleCnt="0"/>
      <dgm:spPr/>
    </dgm:pt>
    <dgm:pt modelId="{900B9788-164C-4432-AF78-15BD9E7FC869}" type="pres">
      <dgm:prSet presAssocID="{EA5DEDD2-B411-4149-A8A3-794B2827FE3D}" presName="LevelOneTextNode" presStyleLbl="node0" presStyleIdx="0" presStyleCnt="1" custScaleX="168586" custScaleY="104245" custLinFactX="-100000" custLinFactNeighborX="-125584" custLinFactNeighborY="7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D937E2-B4C4-497B-9DF9-0A8CE6B79B2F}" type="pres">
      <dgm:prSet presAssocID="{EA5DEDD2-B411-4149-A8A3-794B2827FE3D}" presName="level2hierChild" presStyleCnt="0"/>
      <dgm:spPr/>
    </dgm:pt>
    <dgm:pt modelId="{E898B9DB-CD1F-43AE-9F3F-0A677D5EA84C}" type="pres">
      <dgm:prSet presAssocID="{90F49324-702C-49ED-95F6-B2FB9B3E277C}" presName="conn2-1" presStyleLbl="parChTrans1D2" presStyleIdx="0" presStyleCnt="6"/>
      <dgm:spPr/>
    </dgm:pt>
    <dgm:pt modelId="{700962E3-A733-4874-B1AA-9879F4BE2352}" type="pres">
      <dgm:prSet presAssocID="{90F49324-702C-49ED-95F6-B2FB9B3E277C}" presName="connTx" presStyleLbl="parChTrans1D2" presStyleIdx="0" presStyleCnt="6"/>
      <dgm:spPr/>
    </dgm:pt>
    <dgm:pt modelId="{2428DBB3-F67B-4489-8BCD-BFBEA7F60CF3}" type="pres">
      <dgm:prSet presAssocID="{607F3D05-29F1-43C7-9660-27980BCDD9AA}" presName="root2" presStyleCnt="0"/>
      <dgm:spPr/>
    </dgm:pt>
    <dgm:pt modelId="{9DDE12FE-CC3E-41D1-922F-9ECE5176F8A9}" type="pres">
      <dgm:prSet presAssocID="{607F3D05-29F1-43C7-9660-27980BCDD9AA}" presName="LevelTwoTextNode" presStyleLbl="node2" presStyleIdx="0" presStyleCnt="6" custScaleX="262385">
        <dgm:presLayoutVars>
          <dgm:chPref val="3"/>
        </dgm:presLayoutVars>
      </dgm:prSet>
      <dgm:spPr/>
    </dgm:pt>
    <dgm:pt modelId="{E5749E5E-93A8-4C37-804D-483E2FF40028}" type="pres">
      <dgm:prSet presAssocID="{607F3D05-29F1-43C7-9660-27980BCDD9AA}" presName="level3hierChild" presStyleCnt="0"/>
      <dgm:spPr/>
    </dgm:pt>
    <dgm:pt modelId="{9BF5C38C-BB96-4589-95DA-0BCB827FACAA}" type="pres">
      <dgm:prSet presAssocID="{8E5A1ABA-EC82-4622-960B-2E72F213D43C}" presName="conn2-1" presStyleLbl="parChTrans1D2" presStyleIdx="1" presStyleCnt="6"/>
      <dgm:spPr/>
    </dgm:pt>
    <dgm:pt modelId="{A6500CF7-38AE-4DD9-BDBA-B76CF043ED5D}" type="pres">
      <dgm:prSet presAssocID="{8E5A1ABA-EC82-4622-960B-2E72F213D43C}" presName="connTx" presStyleLbl="parChTrans1D2" presStyleIdx="1" presStyleCnt="6"/>
      <dgm:spPr/>
    </dgm:pt>
    <dgm:pt modelId="{DD4DDEA2-1D09-460D-BC75-9E19570A1B3B}" type="pres">
      <dgm:prSet presAssocID="{79EC17C2-DAD7-4A46-BA5E-1F2A21D5FFF5}" presName="root2" presStyleCnt="0"/>
      <dgm:spPr/>
    </dgm:pt>
    <dgm:pt modelId="{DA52F0FE-39DF-4FB2-9B8D-A2CD7C77E8EC}" type="pres">
      <dgm:prSet presAssocID="{79EC17C2-DAD7-4A46-BA5E-1F2A21D5FFF5}" presName="LevelTwoTextNode" presStyleLbl="node2" presStyleIdx="1" presStyleCnt="6" custScaleX="262385">
        <dgm:presLayoutVars>
          <dgm:chPref val="3"/>
        </dgm:presLayoutVars>
      </dgm:prSet>
      <dgm:spPr/>
    </dgm:pt>
    <dgm:pt modelId="{00B07E6B-049A-429E-8A83-5A818BA5C3ED}" type="pres">
      <dgm:prSet presAssocID="{79EC17C2-DAD7-4A46-BA5E-1F2A21D5FFF5}" presName="level3hierChild" presStyleCnt="0"/>
      <dgm:spPr/>
    </dgm:pt>
    <dgm:pt modelId="{741D4930-BA46-44FE-8D53-ECA53CC439CA}" type="pres">
      <dgm:prSet presAssocID="{4F83D460-1D3C-4726-9E30-D81A97D3A0B5}" presName="conn2-1" presStyleLbl="parChTrans1D2" presStyleIdx="2" presStyleCnt="6"/>
      <dgm:spPr/>
    </dgm:pt>
    <dgm:pt modelId="{D29129D4-CD2C-4073-A435-5F379EC66EB6}" type="pres">
      <dgm:prSet presAssocID="{4F83D460-1D3C-4726-9E30-D81A97D3A0B5}" presName="connTx" presStyleLbl="parChTrans1D2" presStyleIdx="2" presStyleCnt="6"/>
      <dgm:spPr/>
    </dgm:pt>
    <dgm:pt modelId="{F4522E29-7C64-4277-A50D-B51533558FAB}" type="pres">
      <dgm:prSet presAssocID="{56D0CD6F-902B-4565-83D9-13086FE809BC}" presName="root2" presStyleCnt="0"/>
      <dgm:spPr/>
    </dgm:pt>
    <dgm:pt modelId="{5EF5CC0D-71AB-42A5-9973-07BB1FD0C4D8}" type="pres">
      <dgm:prSet presAssocID="{56D0CD6F-902B-4565-83D9-13086FE809BC}" presName="LevelTwoTextNode" presStyleLbl="node2" presStyleIdx="2" presStyleCnt="6" custScaleX="262385">
        <dgm:presLayoutVars>
          <dgm:chPref val="3"/>
        </dgm:presLayoutVars>
      </dgm:prSet>
      <dgm:spPr/>
    </dgm:pt>
    <dgm:pt modelId="{DD253D73-066E-4035-80FA-6A851C4015B8}" type="pres">
      <dgm:prSet presAssocID="{56D0CD6F-902B-4565-83D9-13086FE809BC}" presName="level3hierChild" presStyleCnt="0"/>
      <dgm:spPr/>
    </dgm:pt>
    <dgm:pt modelId="{DA0188ED-7FBE-481B-802F-9431C7B1F120}" type="pres">
      <dgm:prSet presAssocID="{AB763C72-A7E9-4645-9F81-30F79919EDF3}" presName="conn2-1" presStyleLbl="parChTrans1D2" presStyleIdx="3" presStyleCnt="6"/>
      <dgm:spPr/>
    </dgm:pt>
    <dgm:pt modelId="{AE15FE1C-DF55-4091-B426-A5940B008D7A}" type="pres">
      <dgm:prSet presAssocID="{AB763C72-A7E9-4645-9F81-30F79919EDF3}" presName="connTx" presStyleLbl="parChTrans1D2" presStyleIdx="3" presStyleCnt="6"/>
      <dgm:spPr/>
    </dgm:pt>
    <dgm:pt modelId="{886B83D8-4724-4741-A073-73C7E1B5A341}" type="pres">
      <dgm:prSet presAssocID="{DA66A57F-3E82-4636-AE9B-1C0B3472FE2C}" presName="root2" presStyleCnt="0"/>
      <dgm:spPr/>
    </dgm:pt>
    <dgm:pt modelId="{89A85BBB-AD79-4CD6-8F9B-0FED46299C4A}" type="pres">
      <dgm:prSet presAssocID="{DA66A57F-3E82-4636-AE9B-1C0B3472FE2C}" presName="LevelTwoTextNode" presStyleLbl="node2" presStyleIdx="3" presStyleCnt="6" custScaleX="2623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649841-1656-4D92-941B-9448E78DDFCE}" type="pres">
      <dgm:prSet presAssocID="{DA66A57F-3E82-4636-AE9B-1C0B3472FE2C}" presName="level3hierChild" presStyleCnt="0"/>
      <dgm:spPr/>
    </dgm:pt>
    <dgm:pt modelId="{1B35A904-EEAB-47EA-84EE-C0F16865F806}" type="pres">
      <dgm:prSet presAssocID="{B8083FC3-0736-4D09-936B-95759E332634}" presName="conn2-1" presStyleLbl="parChTrans1D2" presStyleIdx="4" presStyleCnt="6"/>
      <dgm:spPr/>
    </dgm:pt>
    <dgm:pt modelId="{9EADD644-15E4-4B72-B2C1-F1EDBD5BF301}" type="pres">
      <dgm:prSet presAssocID="{B8083FC3-0736-4D09-936B-95759E332634}" presName="connTx" presStyleLbl="parChTrans1D2" presStyleIdx="4" presStyleCnt="6"/>
      <dgm:spPr/>
    </dgm:pt>
    <dgm:pt modelId="{E3707C1F-6689-4A94-8CC8-032395CEEDD0}" type="pres">
      <dgm:prSet presAssocID="{48593A42-C5E6-4FBF-B77B-077735654F5E}" presName="root2" presStyleCnt="0"/>
      <dgm:spPr/>
    </dgm:pt>
    <dgm:pt modelId="{A39A4AA3-2EDF-484C-AE92-F0C945BC2D34}" type="pres">
      <dgm:prSet presAssocID="{48593A42-C5E6-4FBF-B77B-077735654F5E}" presName="LevelTwoTextNode" presStyleLbl="node2" presStyleIdx="4" presStyleCnt="6" custScaleX="262385">
        <dgm:presLayoutVars>
          <dgm:chPref val="3"/>
        </dgm:presLayoutVars>
      </dgm:prSet>
      <dgm:spPr/>
    </dgm:pt>
    <dgm:pt modelId="{66922171-2FB9-4E6E-8464-64CBD61DAF9B}" type="pres">
      <dgm:prSet presAssocID="{48593A42-C5E6-4FBF-B77B-077735654F5E}" presName="level3hierChild" presStyleCnt="0"/>
      <dgm:spPr/>
    </dgm:pt>
    <dgm:pt modelId="{57B9FE6E-3666-49D1-96B7-E615E38B5081}" type="pres">
      <dgm:prSet presAssocID="{520DDB51-7EC6-4419-A3EA-9749805699D0}" presName="conn2-1" presStyleLbl="parChTrans1D2" presStyleIdx="5" presStyleCnt="6"/>
      <dgm:spPr/>
    </dgm:pt>
    <dgm:pt modelId="{779A6D5D-81FE-450D-BD69-5AED68D46AD0}" type="pres">
      <dgm:prSet presAssocID="{520DDB51-7EC6-4419-A3EA-9749805699D0}" presName="connTx" presStyleLbl="parChTrans1D2" presStyleIdx="5" presStyleCnt="6"/>
      <dgm:spPr/>
    </dgm:pt>
    <dgm:pt modelId="{325C2FD1-6671-4394-9985-0D72BBF9B9AA}" type="pres">
      <dgm:prSet presAssocID="{AC656D5B-EC38-4C71-B0D8-DFD68CF2868C}" presName="root2" presStyleCnt="0"/>
      <dgm:spPr/>
    </dgm:pt>
    <dgm:pt modelId="{8BE50229-2059-4F50-BFA3-EAEE6DF33C0C}" type="pres">
      <dgm:prSet presAssocID="{AC656D5B-EC38-4C71-B0D8-DFD68CF2868C}" presName="LevelTwoTextNode" presStyleLbl="node2" presStyleIdx="5" presStyleCnt="6" custScaleX="262385">
        <dgm:presLayoutVars>
          <dgm:chPref val="3"/>
        </dgm:presLayoutVars>
      </dgm:prSet>
      <dgm:spPr/>
    </dgm:pt>
    <dgm:pt modelId="{9E27354F-8BD9-41A4-AF32-83F7D99996D2}" type="pres">
      <dgm:prSet presAssocID="{AC656D5B-EC38-4C71-B0D8-DFD68CF2868C}" presName="level3hierChild" presStyleCnt="0"/>
      <dgm:spPr/>
    </dgm:pt>
  </dgm:ptLst>
  <dgm:cxnLst>
    <dgm:cxn modelId="{33010B7C-946D-4AC6-9DCB-C2D74B25022A}" type="presOf" srcId="{AB763C72-A7E9-4645-9F81-30F79919EDF3}" destId="{DA0188ED-7FBE-481B-802F-9431C7B1F120}" srcOrd="0" destOrd="0" presId="urn:microsoft.com/office/officeart/2008/layout/HorizontalMultiLevelHierarchy"/>
    <dgm:cxn modelId="{877B23B2-27BA-4A3B-8833-500984B56BA9}" type="presOf" srcId="{AB763C72-A7E9-4645-9F81-30F79919EDF3}" destId="{AE15FE1C-DF55-4091-B426-A5940B008D7A}" srcOrd="1" destOrd="0" presId="urn:microsoft.com/office/officeart/2008/layout/HorizontalMultiLevelHierarchy"/>
    <dgm:cxn modelId="{5D185154-AE8C-4A1B-9BA6-5C71578B4939}" type="presOf" srcId="{4F83D460-1D3C-4726-9E30-D81A97D3A0B5}" destId="{741D4930-BA46-44FE-8D53-ECA53CC439CA}" srcOrd="0" destOrd="0" presId="urn:microsoft.com/office/officeart/2008/layout/HorizontalMultiLevelHierarchy"/>
    <dgm:cxn modelId="{1D4F9000-40FF-4110-B6B0-5051103AE8EF}" type="presOf" srcId="{4F83D460-1D3C-4726-9E30-D81A97D3A0B5}" destId="{D29129D4-CD2C-4073-A435-5F379EC66EB6}" srcOrd="1" destOrd="0" presId="urn:microsoft.com/office/officeart/2008/layout/HorizontalMultiLevelHierarchy"/>
    <dgm:cxn modelId="{BB59E092-3C52-4F0A-B08E-D64AA67C4BD6}" type="presOf" srcId="{12A84222-78F0-4035-A137-2FD49936F21D}" destId="{BE8C14D5-B440-43E2-9F32-3980BF83F294}" srcOrd="0" destOrd="0" presId="urn:microsoft.com/office/officeart/2008/layout/HorizontalMultiLevelHierarchy"/>
    <dgm:cxn modelId="{5CFAB807-79D4-4399-99E5-1A1EC344E5F3}" type="presOf" srcId="{48593A42-C5E6-4FBF-B77B-077735654F5E}" destId="{A39A4AA3-2EDF-484C-AE92-F0C945BC2D34}" srcOrd="0" destOrd="0" presId="urn:microsoft.com/office/officeart/2008/layout/HorizontalMultiLevelHierarchy"/>
    <dgm:cxn modelId="{34BF2BBD-A632-42D7-B3C3-91E0020259EB}" type="presOf" srcId="{AC656D5B-EC38-4C71-B0D8-DFD68CF2868C}" destId="{8BE50229-2059-4F50-BFA3-EAEE6DF33C0C}" srcOrd="0" destOrd="0" presId="urn:microsoft.com/office/officeart/2008/layout/HorizontalMultiLevelHierarchy"/>
    <dgm:cxn modelId="{181A6DB6-E1B1-444C-B55F-A79C8F0255D1}" type="presOf" srcId="{520DDB51-7EC6-4419-A3EA-9749805699D0}" destId="{779A6D5D-81FE-450D-BD69-5AED68D46AD0}" srcOrd="1" destOrd="0" presId="urn:microsoft.com/office/officeart/2008/layout/HorizontalMultiLevelHierarchy"/>
    <dgm:cxn modelId="{78F23001-5439-4010-8B93-63300AB7FB4C}" srcId="{EA5DEDD2-B411-4149-A8A3-794B2827FE3D}" destId="{48593A42-C5E6-4FBF-B77B-077735654F5E}" srcOrd="4" destOrd="0" parTransId="{B8083FC3-0736-4D09-936B-95759E332634}" sibTransId="{E8FA76B7-B659-4DDD-B837-DEABF0F04C0E}"/>
    <dgm:cxn modelId="{C184F9EC-13FB-4B9F-837F-AA1D39E8574E}" type="presOf" srcId="{520DDB51-7EC6-4419-A3EA-9749805699D0}" destId="{57B9FE6E-3666-49D1-96B7-E615E38B5081}" srcOrd="0" destOrd="0" presId="urn:microsoft.com/office/officeart/2008/layout/HorizontalMultiLevelHierarchy"/>
    <dgm:cxn modelId="{B53B2CA9-20E7-4990-AFAE-2E95E80053AF}" type="presOf" srcId="{607F3D05-29F1-43C7-9660-27980BCDD9AA}" destId="{9DDE12FE-CC3E-41D1-922F-9ECE5176F8A9}" srcOrd="0" destOrd="0" presId="urn:microsoft.com/office/officeart/2008/layout/HorizontalMultiLevelHierarchy"/>
    <dgm:cxn modelId="{3454CDE4-3461-476D-A228-E42E05219DF2}" srcId="{EA5DEDD2-B411-4149-A8A3-794B2827FE3D}" destId="{79EC17C2-DAD7-4A46-BA5E-1F2A21D5FFF5}" srcOrd="1" destOrd="0" parTransId="{8E5A1ABA-EC82-4622-960B-2E72F213D43C}" sibTransId="{C585D3C9-D7A9-4969-B426-224703717F3F}"/>
    <dgm:cxn modelId="{E19402DE-B9D6-4D46-8C6B-D937920B5723}" srcId="{EA5DEDD2-B411-4149-A8A3-794B2827FE3D}" destId="{AC656D5B-EC38-4C71-B0D8-DFD68CF2868C}" srcOrd="5" destOrd="0" parTransId="{520DDB51-7EC6-4419-A3EA-9749805699D0}" sibTransId="{02C425D9-7050-4CB4-95EB-56CF6FC45FD6}"/>
    <dgm:cxn modelId="{D94D8E8E-5F29-45B4-A2A5-9C2406D89EFE}" srcId="{EA5DEDD2-B411-4149-A8A3-794B2827FE3D}" destId="{607F3D05-29F1-43C7-9660-27980BCDD9AA}" srcOrd="0" destOrd="0" parTransId="{90F49324-702C-49ED-95F6-B2FB9B3E277C}" sibTransId="{F63F7296-D4E2-4AEB-82EA-8763479CA18C}"/>
    <dgm:cxn modelId="{4A67A69F-A09E-4552-B83C-00FC6C8CCA85}" srcId="{12A84222-78F0-4035-A137-2FD49936F21D}" destId="{EA5DEDD2-B411-4149-A8A3-794B2827FE3D}" srcOrd="0" destOrd="0" parTransId="{A8B0763B-5EE5-4191-9BC3-D75889EC0BEE}" sibTransId="{312E17F3-BF60-4264-AA58-6A895E459440}"/>
    <dgm:cxn modelId="{E7F0ADD4-91E8-4DDE-9728-593F6848F177}" type="presOf" srcId="{90F49324-702C-49ED-95F6-B2FB9B3E277C}" destId="{700962E3-A733-4874-B1AA-9879F4BE2352}" srcOrd="1" destOrd="0" presId="urn:microsoft.com/office/officeart/2008/layout/HorizontalMultiLevelHierarchy"/>
    <dgm:cxn modelId="{DBA5E2CB-A225-4E59-BA96-4F4AF38582CD}" type="presOf" srcId="{DA66A57F-3E82-4636-AE9B-1C0B3472FE2C}" destId="{89A85BBB-AD79-4CD6-8F9B-0FED46299C4A}" srcOrd="0" destOrd="0" presId="urn:microsoft.com/office/officeart/2008/layout/HorizontalMultiLevelHierarchy"/>
    <dgm:cxn modelId="{60115C7E-3282-4681-9638-E21B2A7B8B7C}" srcId="{EA5DEDD2-B411-4149-A8A3-794B2827FE3D}" destId="{56D0CD6F-902B-4565-83D9-13086FE809BC}" srcOrd="2" destOrd="0" parTransId="{4F83D460-1D3C-4726-9E30-D81A97D3A0B5}" sibTransId="{589D4FCC-35DD-49BC-9F75-2144C77CE857}"/>
    <dgm:cxn modelId="{3CC4E693-5924-4F39-B8E1-89EBF162256E}" type="presOf" srcId="{79EC17C2-DAD7-4A46-BA5E-1F2A21D5FFF5}" destId="{DA52F0FE-39DF-4FB2-9B8D-A2CD7C77E8EC}" srcOrd="0" destOrd="0" presId="urn:microsoft.com/office/officeart/2008/layout/HorizontalMultiLevelHierarchy"/>
    <dgm:cxn modelId="{36C540B7-57CC-4CB6-AC80-8747E8AB1E7B}" type="presOf" srcId="{56D0CD6F-902B-4565-83D9-13086FE809BC}" destId="{5EF5CC0D-71AB-42A5-9973-07BB1FD0C4D8}" srcOrd="0" destOrd="0" presId="urn:microsoft.com/office/officeart/2008/layout/HorizontalMultiLevelHierarchy"/>
    <dgm:cxn modelId="{CD54DBE0-C530-4DA6-B36A-E4F1F3FA6CDB}" type="presOf" srcId="{B8083FC3-0736-4D09-936B-95759E332634}" destId="{1B35A904-EEAB-47EA-84EE-C0F16865F806}" srcOrd="0" destOrd="0" presId="urn:microsoft.com/office/officeart/2008/layout/HorizontalMultiLevelHierarchy"/>
    <dgm:cxn modelId="{5DA935B9-365D-4FED-9EAE-B7BEFE49661F}" type="presOf" srcId="{B8083FC3-0736-4D09-936B-95759E332634}" destId="{9EADD644-15E4-4B72-B2C1-F1EDBD5BF301}" srcOrd="1" destOrd="0" presId="urn:microsoft.com/office/officeart/2008/layout/HorizontalMultiLevelHierarchy"/>
    <dgm:cxn modelId="{B8B56538-E57E-42F5-8C0A-EA0E8C67A4AC}" srcId="{EA5DEDD2-B411-4149-A8A3-794B2827FE3D}" destId="{DA66A57F-3E82-4636-AE9B-1C0B3472FE2C}" srcOrd="3" destOrd="0" parTransId="{AB763C72-A7E9-4645-9F81-30F79919EDF3}" sibTransId="{C9DF8295-3A14-408F-BC0E-03155793518D}"/>
    <dgm:cxn modelId="{B0792E9B-EAF6-44EE-AC7D-7F9E505F1DE6}" type="presOf" srcId="{8E5A1ABA-EC82-4622-960B-2E72F213D43C}" destId="{9BF5C38C-BB96-4589-95DA-0BCB827FACAA}" srcOrd="0" destOrd="0" presId="urn:microsoft.com/office/officeart/2008/layout/HorizontalMultiLevelHierarchy"/>
    <dgm:cxn modelId="{098DFFE2-8837-469A-A285-2CA1BB49DAB7}" type="presOf" srcId="{EA5DEDD2-B411-4149-A8A3-794B2827FE3D}" destId="{900B9788-164C-4432-AF78-15BD9E7FC869}" srcOrd="0" destOrd="0" presId="urn:microsoft.com/office/officeart/2008/layout/HorizontalMultiLevelHierarchy"/>
    <dgm:cxn modelId="{2089F02F-45AB-4B8B-B594-446CEAB69E00}" type="presOf" srcId="{8E5A1ABA-EC82-4622-960B-2E72F213D43C}" destId="{A6500CF7-38AE-4DD9-BDBA-B76CF043ED5D}" srcOrd="1" destOrd="0" presId="urn:microsoft.com/office/officeart/2008/layout/HorizontalMultiLevelHierarchy"/>
    <dgm:cxn modelId="{F9520F90-4EE2-4AC8-BD48-FB586A7F5D53}" type="presOf" srcId="{90F49324-702C-49ED-95F6-B2FB9B3E277C}" destId="{E898B9DB-CD1F-43AE-9F3F-0A677D5EA84C}" srcOrd="0" destOrd="0" presId="urn:microsoft.com/office/officeart/2008/layout/HorizontalMultiLevelHierarchy"/>
    <dgm:cxn modelId="{32EE489D-CC75-4AA0-8986-52AE6C9159D8}" type="presParOf" srcId="{BE8C14D5-B440-43E2-9F32-3980BF83F294}" destId="{BE12EDE9-1A49-40C3-9642-5B6EB4FED7A6}" srcOrd="0" destOrd="0" presId="urn:microsoft.com/office/officeart/2008/layout/HorizontalMultiLevelHierarchy"/>
    <dgm:cxn modelId="{D93CE187-ED66-4FC9-BCC8-7DC316190E9F}" type="presParOf" srcId="{BE12EDE9-1A49-40C3-9642-5B6EB4FED7A6}" destId="{900B9788-164C-4432-AF78-15BD9E7FC869}" srcOrd="0" destOrd="0" presId="urn:microsoft.com/office/officeart/2008/layout/HorizontalMultiLevelHierarchy"/>
    <dgm:cxn modelId="{B7A1F702-CA42-4D9C-9C54-70101337DF6E}" type="presParOf" srcId="{BE12EDE9-1A49-40C3-9642-5B6EB4FED7A6}" destId="{47D937E2-B4C4-497B-9DF9-0A8CE6B79B2F}" srcOrd="1" destOrd="0" presId="urn:microsoft.com/office/officeart/2008/layout/HorizontalMultiLevelHierarchy"/>
    <dgm:cxn modelId="{E80ADFA6-B700-47B2-8820-607DB03F17CE}" type="presParOf" srcId="{47D937E2-B4C4-497B-9DF9-0A8CE6B79B2F}" destId="{E898B9DB-CD1F-43AE-9F3F-0A677D5EA84C}" srcOrd="0" destOrd="0" presId="urn:microsoft.com/office/officeart/2008/layout/HorizontalMultiLevelHierarchy"/>
    <dgm:cxn modelId="{711C06A3-E124-43A5-B5AF-C26B40B10A7A}" type="presParOf" srcId="{E898B9DB-CD1F-43AE-9F3F-0A677D5EA84C}" destId="{700962E3-A733-4874-B1AA-9879F4BE2352}" srcOrd="0" destOrd="0" presId="urn:microsoft.com/office/officeart/2008/layout/HorizontalMultiLevelHierarchy"/>
    <dgm:cxn modelId="{D0B21B3E-7871-46E7-A5F9-DDE753A1B7A9}" type="presParOf" srcId="{47D937E2-B4C4-497B-9DF9-0A8CE6B79B2F}" destId="{2428DBB3-F67B-4489-8BCD-BFBEA7F60CF3}" srcOrd="1" destOrd="0" presId="urn:microsoft.com/office/officeart/2008/layout/HorizontalMultiLevelHierarchy"/>
    <dgm:cxn modelId="{80B5F658-6143-4DFA-B0DE-5E555070B148}" type="presParOf" srcId="{2428DBB3-F67B-4489-8BCD-BFBEA7F60CF3}" destId="{9DDE12FE-CC3E-41D1-922F-9ECE5176F8A9}" srcOrd="0" destOrd="0" presId="urn:microsoft.com/office/officeart/2008/layout/HorizontalMultiLevelHierarchy"/>
    <dgm:cxn modelId="{3BC86AD6-B44A-4EBE-B60B-9C207B64A829}" type="presParOf" srcId="{2428DBB3-F67B-4489-8BCD-BFBEA7F60CF3}" destId="{E5749E5E-93A8-4C37-804D-483E2FF40028}" srcOrd="1" destOrd="0" presId="urn:microsoft.com/office/officeart/2008/layout/HorizontalMultiLevelHierarchy"/>
    <dgm:cxn modelId="{DA456D41-69ED-41BC-993E-21DA77877C63}" type="presParOf" srcId="{47D937E2-B4C4-497B-9DF9-0A8CE6B79B2F}" destId="{9BF5C38C-BB96-4589-95DA-0BCB827FACAA}" srcOrd="2" destOrd="0" presId="urn:microsoft.com/office/officeart/2008/layout/HorizontalMultiLevelHierarchy"/>
    <dgm:cxn modelId="{0EDD39E3-A341-41D1-BE0A-3DDEDC295AE8}" type="presParOf" srcId="{9BF5C38C-BB96-4589-95DA-0BCB827FACAA}" destId="{A6500CF7-38AE-4DD9-BDBA-B76CF043ED5D}" srcOrd="0" destOrd="0" presId="urn:microsoft.com/office/officeart/2008/layout/HorizontalMultiLevelHierarchy"/>
    <dgm:cxn modelId="{C6E6A833-7241-4A75-9EE4-662410D5A66D}" type="presParOf" srcId="{47D937E2-B4C4-497B-9DF9-0A8CE6B79B2F}" destId="{DD4DDEA2-1D09-460D-BC75-9E19570A1B3B}" srcOrd="3" destOrd="0" presId="urn:microsoft.com/office/officeart/2008/layout/HorizontalMultiLevelHierarchy"/>
    <dgm:cxn modelId="{2E7CA289-D73C-403C-A75A-2D758D0D1B7D}" type="presParOf" srcId="{DD4DDEA2-1D09-460D-BC75-9E19570A1B3B}" destId="{DA52F0FE-39DF-4FB2-9B8D-A2CD7C77E8EC}" srcOrd="0" destOrd="0" presId="urn:microsoft.com/office/officeart/2008/layout/HorizontalMultiLevelHierarchy"/>
    <dgm:cxn modelId="{69E65895-A1F0-498D-8A59-6ED50F4128A5}" type="presParOf" srcId="{DD4DDEA2-1D09-460D-BC75-9E19570A1B3B}" destId="{00B07E6B-049A-429E-8A83-5A818BA5C3ED}" srcOrd="1" destOrd="0" presId="urn:microsoft.com/office/officeart/2008/layout/HorizontalMultiLevelHierarchy"/>
    <dgm:cxn modelId="{A1D3E24D-CB26-4A22-B72B-D117619EA85E}" type="presParOf" srcId="{47D937E2-B4C4-497B-9DF9-0A8CE6B79B2F}" destId="{741D4930-BA46-44FE-8D53-ECA53CC439CA}" srcOrd="4" destOrd="0" presId="urn:microsoft.com/office/officeart/2008/layout/HorizontalMultiLevelHierarchy"/>
    <dgm:cxn modelId="{6F1E065D-99C3-4A11-A651-DCFBF1BB2F2C}" type="presParOf" srcId="{741D4930-BA46-44FE-8D53-ECA53CC439CA}" destId="{D29129D4-CD2C-4073-A435-5F379EC66EB6}" srcOrd="0" destOrd="0" presId="urn:microsoft.com/office/officeart/2008/layout/HorizontalMultiLevelHierarchy"/>
    <dgm:cxn modelId="{00E85A7D-9B3F-467D-96E8-0D4AD3089E5B}" type="presParOf" srcId="{47D937E2-B4C4-497B-9DF9-0A8CE6B79B2F}" destId="{F4522E29-7C64-4277-A50D-B51533558FAB}" srcOrd="5" destOrd="0" presId="urn:microsoft.com/office/officeart/2008/layout/HorizontalMultiLevelHierarchy"/>
    <dgm:cxn modelId="{21C78DC9-DC97-46AE-8A66-F50D82768158}" type="presParOf" srcId="{F4522E29-7C64-4277-A50D-B51533558FAB}" destId="{5EF5CC0D-71AB-42A5-9973-07BB1FD0C4D8}" srcOrd="0" destOrd="0" presId="urn:microsoft.com/office/officeart/2008/layout/HorizontalMultiLevelHierarchy"/>
    <dgm:cxn modelId="{78A0677B-5084-4DB7-9998-3E228977675F}" type="presParOf" srcId="{F4522E29-7C64-4277-A50D-B51533558FAB}" destId="{DD253D73-066E-4035-80FA-6A851C4015B8}" srcOrd="1" destOrd="0" presId="urn:microsoft.com/office/officeart/2008/layout/HorizontalMultiLevelHierarchy"/>
    <dgm:cxn modelId="{6E0779BF-DD90-45CD-9A3E-96E1CAD3C4F8}" type="presParOf" srcId="{47D937E2-B4C4-497B-9DF9-0A8CE6B79B2F}" destId="{DA0188ED-7FBE-481B-802F-9431C7B1F120}" srcOrd="6" destOrd="0" presId="urn:microsoft.com/office/officeart/2008/layout/HorizontalMultiLevelHierarchy"/>
    <dgm:cxn modelId="{2CBD2157-19CD-43D4-B5A5-5A57B5452FA8}" type="presParOf" srcId="{DA0188ED-7FBE-481B-802F-9431C7B1F120}" destId="{AE15FE1C-DF55-4091-B426-A5940B008D7A}" srcOrd="0" destOrd="0" presId="urn:microsoft.com/office/officeart/2008/layout/HorizontalMultiLevelHierarchy"/>
    <dgm:cxn modelId="{F451CE10-0BE1-40B9-BFB2-DADD9444B2B7}" type="presParOf" srcId="{47D937E2-B4C4-497B-9DF9-0A8CE6B79B2F}" destId="{886B83D8-4724-4741-A073-73C7E1B5A341}" srcOrd="7" destOrd="0" presId="urn:microsoft.com/office/officeart/2008/layout/HorizontalMultiLevelHierarchy"/>
    <dgm:cxn modelId="{E7BA5335-B89C-4EBD-8799-1D842ED9F936}" type="presParOf" srcId="{886B83D8-4724-4741-A073-73C7E1B5A341}" destId="{89A85BBB-AD79-4CD6-8F9B-0FED46299C4A}" srcOrd="0" destOrd="0" presId="urn:microsoft.com/office/officeart/2008/layout/HorizontalMultiLevelHierarchy"/>
    <dgm:cxn modelId="{50C51982-F6F8-400C-8DAC-4DC6460F22AE}" type="presParOf" srcId="{886B83D8-4724-4741-A073-73C7E1B5A341}" destId="{5E649841-1656-4D92-941B-9448E78DDFCE}" srcOrd="1" destOrd="0" presId="urn:microsoft.com/office/officeart/2008/layout/HorizontalMultiLevelHierarchy"/>
    <dgm:cxn modelId="{1DCF2BA9-16E2-4287-AA99-734F1D9DE3C0}" type="presParOf" srcId="{47D937E2-B4C4-497B-9DF9-0A8CE6B79B2F}" destId="{1B35A904-EEAB-47EA-84EE-C0F16865F806}" srcOrd="8" destOrd="0" presId="urn:microsoft.com/office/officeart/2008/layout/HorizontalMultiLevelHierarchy"/>
    <dgm:cxn modelId="{2B284555-C4A0-4844-84FA-B70919A1FFCC}" type="presParOf" srcId="{1B35A904-EEAB-47EA-84EE-C0F16865F806}" destId="{9EADD644-15E4-4B72-B2C1-F1EDBD5BF301}" srcOrd="0" destOrd="0" presId="urn:microsoft.com/office/officeart/2008/layout/HorizontalMultiLevelHierarchy"/>
    <dgm:cxn modelId="{8498C9E4-90A5-493F-AEBF-A64E48806407}" type="presParOf" srcId="{47D937E2-B4C4-497B-9DF9-0A8CE6B79B2F}" destId="{E3707C1F-6689-4A94-8CC8-032395CEEDD0}" srcOrd="9" destOrd="0" presId="urn:microsoft.com/office/officeart/2008/layout/HorizontalMultiLevelHierarchy"/>
    <dgm:cxn modelId="{2489F404-6DC3-4454-B6B1-3726E081A97A}" type="presParOf" srcId="{E3707C1F-6689-4A94-8CC8-032395CEEDD0}" destId="{A39A4AA3-2EDF-484C-AE92-F0C945BC2D34}" srcOrd="0" destOrd="0" presId="urn:microsoft.com/office/officeart/2008/layout/HorizontalMultiLevelHierarchy"/>
    <dgm:cxn modelId="{1A2095A1-2FD7-4EDD-B556-0A951B807D22}" type="presParOf" srcId="{E3707C1F-6689-4A94-8CC8-032395CEEDD0}" destId="{66922171-2FB9-4E6E-8464-64CBD61DAF9B}" srcOrd="1" destOrd="0" presId="urn:microsoft.com/office/officeart/2008/layout/HorizontalMultiLevelHierarchy"/>
    <dgm:cxn modelId="{B2EDCF37-DDAA-499D-A6C7-C0E8A2C3813D}" type="presParOf" srcId="{47D937E2-B4C4-497B-9DF9-0A8CE6B79B2F}" destId="{57B9FE6E-3666-49D1-96B7-E615E38B5081}" srcOrd="10" destOrd="0" presId="urn:microsoft.com/office/officeart/2008/layout/HorizontalMultiLevelHierarchy"/>
    <dgm:cxn modelId="{9BBD0862-3EE6-493D-987A-500B05234D6A}" type="presParOf" srcId="{57B9FE6E-3666-49D1-96B7-E615E38B5081}" destId="{779A6D5D-81FE-450D-BD69-5AED68D46AD0}" srcOrd="0" destOrd="0" presId="urn:microsoft.com/office/officeart/2008/layout/HorizontalMultiLevelHierarchy"/>
    <dgm:cxn modelId="{21D1B1FD-C64F-4944-AB31-55CCC2D0C69C}" type="presParOf" srcId="{47D937E2-B4C4-497B-9DF9-0A8CE6B79B2F}" destId="{325C2FD1-6671-4394-9985-0D72BBF9B9AA}" srcOrd="11" destOrd="0" presId="urn:microsoft.com/office/officeart/2008/layout/HorizontalMultiLevelHierarchy"/>
    <dgm:cxn modelId="{17763D26-E8EC-4096-8969-E3BF1E714605}" type="presParOf" srcId="{325C2FD1-6671-4394-9985-0D72BBF9B9AA}" destId="{8BE50229-2059-4F50-BFA3-EAEE6DF33C0C}" srcOrd="0" destOrd="0" presId="urn:microsoft.com/office/officeart/2008/layout/HorizontalMultiLevelHierarchy"/>
    <dgm:cxn modelId="{A2B4803F-41F7-445C-8B72-EE230AA569DA}" type="presParOf" srcId="{325C2FD1-6671-4394-9985-0D72BBF9B9AA}" destId="{9E27354F-8BD9-41A4-AF32-83F7D99996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84222-78F0-4035-A137-2FD49936F21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5DEDD2-B411-4149-A8A3-794B2827FE3D}">
      <dgm:prSet phldrT="[文字]" custT="1"/>
      <dgm:spPr/>
      <dgm:t>
        <a:bodyPr vert="vert"/>
        <a:lstStyle/>
        <a:p>
          <a:r>
            <a:rPr lang="zh-TW" altLang="en-US" sz="40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地方稅務局所屬分局</a:t>
          </a:r>
          <a:endParaRPr lang="en-US" altLang="zh-TW" sz="4000" b="1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受理</a:t>
          </a:r>
          <a:endParaRPr lang="zh-TW" altLang="en-US" sz="40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B0763B-5EE5-4191-9BC3-D75889EC0BEE}" type="parTrans" cxnId="{4A67A69F-A09E-4552-B83C-00FC6C8CCA8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2E17F3-BF60-4264-AA58-6A895E459440}" type="sibTrans" cxnId="{4A67A69F-A09E-4552-B83C-00FC6C8CCA8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66A57F-3E82-4636-AE9B-1C0B3472FE2C}">
      <dgm:prSet phldrT="[文字]" custT="1"/>
      <dgm:spPr>
        <a:noFill/>
        <a:ln>
          <a:solidFill>
            <a:schemeClr val="accent1"/>
          </a:solidFill>
        </a:ln>
      </dgm:spPr>
      <dgm:t>
        <a:bodyPr/>
        <a:lstStyle/>
        <a:p>
          <a:pPr>
            <a:lnSpc>
              <a:spcPts val="3600"/>
            </a:lnSpc>
          </a:pPr>
          <a:r>
            <a:rPr 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重建後全體土地及合法建築物所有權人名冊</a:t>
          </a:r>
          <a:endParaRPr lang="en-US" altLang="zh-TW" sz="28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3600"/>
            </a:lnSpc>
          </a:pPr>
          <a:r>
            <a:rPr 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，並註明是否為重建前合法建築物所有權人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763C72-A7E9-4645-9F81-30F79919EDF3}" type="parTrans" cxnId="{B8B56538-E57E-42F5-8C0A-EA0E8C67A4AC}">
      <dgm:prSet/>
      <dgm:spPr>
        <a:ln w="19050"/>
      </dgm:spPr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DF8295-3A14-408F-BC0E-03155793518D}" type="sibTrans" cxnId="{B8B56538-E57E-42F5-8C0A-EA0E8C67A4A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EC17C2-DAD7-4A46-BA5E-1F2A21D5FFF5}">
      <dgm:prSet phldrT="[文字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重建後建築物之使用執照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5A1ABA-EC82-4622-960B-2E72F213D43C}" type="parTrans" cxnId="{3454CDE4-3461-476D-A228-E42E05219DF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85D3C9-D7A9-4969-B426-224703717F3F}" type="sibTrans" cxnId="{3454CDE4-3461-476D-A228-E42E05219DF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D0CD6F-902B-4565-83D9-13086FE809BC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>
            <a:lnSpc>
              <a:spcPts val="3600"/>
            </a:lnSpc>
          </a:pPr>
          <a:r>
            <a: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重建計畫範圍內全體土地及合法建築物</a:t>
          </a:r>
          <a:r>
            <a: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  </a:t>
          </a:r>
          <a:r>
            <a:rPr 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所有權人名冊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83D460-1D3C-4726-9E30-D81A97D3A0B5}" type="parTrans" cxnId="{60115C7E-3282-4681-9638-E21B2A7B8B7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9D4FCC-35DD-49BC-9F75-2144C77CE857}" type="sibTrans" cxnId="{60115C7E-3282-4681-9638-E21B2A7B8B7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7F3D05-29F1-43C7-9660-27980BCDD9AA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核准重建計畫之證明文件</a:t>
          </a:r>
          <a:endParaRPr lang="zh-TW" altLang="en-US" sz="2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F49324-702C-49ED-95F6-B2FB9B3E277C}" type="parTrans" cxnId="{D94D8E8E-5F29-45B4-A2A5-9C2406D89EFE}">
      <dgm:prSet/>
      <dgm:spPr>
        <a:ln w="19050"/>
      </dgm:spPr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3F7296-D4E2-4AEB-82EA-8763479CA18C}" type="sibTrans" cxnId="{D94D8E8E-5F29-45B4-A2A5-9C2406D89EF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8C14D5-B440-43E2-9F32-3980BF83F294}" type="pres">
      <dgm:prSet presAssocID="{12A84222-78F0-4035-A137-2FD49936F21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12EDE9-1A49-40C3-9642-5B6EB4FED7A6}" type="pres">
      <dgm:prSet presAssocID="{EA5DEDD2-B411-4149-A8A3-794B2827FE3D}" presName="root1" presStyleCnt="0"/>
      <dgm:spPr/>
    </dgm:pt>
    <dgm:pt modelId="{900B9788-164C-4432-AF78-15BD9E7FC869}" type="pres">
      <dgm:prSet presAssocID="{EA5DEDD2-B411-4149-A8A3-794B2827FE3D}" presName="LevelOneTextNode" presStyleLbl="node0" presStyleIdx="0" presStyleCnt="1" custScaleX="209136" custScaleY="104245" custLinFactX="-100000" custLinFactNeighborX="-125584" custLinFactNeighborY="7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D937E2-B4C4-497B-9DF9-0A8CE6B79B2F}" type="pres">
      <dgm:prSet presAssocID="{EA5DEDD2-B411-4149-A8A3-794B2827FE3D}" presName="level2hierChild" presStyleCnt="0"/>
      <dgm:spPr/>
    </dgm:pt>
    <dgm:pt modelId="{E898B9DB-CD1F-43AE-9F3F-0A677D5EA84C}" type="pres">
      <dgm:prSet presAssocID="{90F49324-702C-49ED-95F6-B2FB9B3E277C}" presName="conn2-1" presStyleLbl="parChTrans1D2" presStyleIdx="0" presStyleCnt="4"/>
      <dgm:spPr/>
    </dgm:pt>
    <dgm:pt modelId="{700962E3-A733-4874-B1AA-9879F4BE2352}" type="pres">
      <dgm:prSet presAssocID="{90F49324-702C-49ED-95F6-B2FB9B3E277C}" presName="connTx" presStyleLbl="parChTrans1D2" presStyleIdx="0" presStyleCnt="4"/>
      <dgm:spPr/>
    </dgm:pt>
    <dgm:pt modelId="{2428DBB3-F67B-4489-8BCD-BFBEA7F60CF3}" type="pres">
      <dgm:prSet presAssocID="{607F3D05-29F1-43C7-9660-27980BCDD9AA}" presName="root2" presStyleCnt="0"/>
      <dgm:spPr/>
    </dgm:pt>
    <dgm:pt modelId="{9DDE12FE-CC3E-41D1-922F-9ECE5176F8A9}" type="pres">
      <dgm:prSet presAssocID="{607F3D05-29F1-43C7-9660-27980BCDD9AA}" presName="LevelTwoTextNode" presStyleLbl="node2" presStyleIdx="0" presStyleCnt="4" custScaleX="2623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5749E5E-93A8-4C37-804D-483E2FF40028}" type="pres">
      <dgm:prSet presAssocID="{607F3D05-29F1-43C7-9660-27980BCDD9AA}" presName="level3hierChild" presStyleCnt="0"/>
      <dgm:spPr/>
    </dgm:pt>
    <dgm:pt modelId="{9BF5C38C-BB96-4589-95DA-0BCB827FACAA}" type="pres">
      <dgm:prSet presAssocID="{8E5A1ABA-EC82-4622-960B-2E72F213D43C}" presName="conn2-1" presStyleLbl="parChTrans1D2" presStyleIdx="1" presStyleCnt="4"/>
      <dgm:spPr/>
    </dgm:pt>
    <dgm:pt modelId="{A6500CF7-38AE-4DD9-BDBA-B76CF043ED5D}" type="pres">
      <dgm:prSet presAssocID="{8E5A1ABA-EC82-4622-960B-2E72F213D43C}" presName="connTx" presStyleLbl="parChTrans1D2" presStyleIdx="1" presStyleCnt="4"/>
      <dgm:spPr/>
    </dgm:pt>
    <dgm:pt modelId="{DD4DDEA2-1D09-460D-BC75-9E19570A1B3B}" type="pres">
      <dgm:prSet presAssocID="{79EC17C2-DAD7-4A46-BA5E-1F2A21D5FFF5}" presName="root2" presStyleCnt="0"/>
      <dgm:spPr/>
    </dgm:pt>
    <dgm:pt modelId="{DA52F0FE-39DF-4FB2-9B8D-A2CD7C77E8EC}" type="pres">
      <dgm:prSet presAssocID="{79EC17C2-DAD7-4A46-BA5E-1F2A21D5FFF5}" presName="LevelTwoTextNode" presStyleLbl="node2" presStyleIdx="1" presStyleCnt="4" custScaleX="2623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B07E6B-049A-429E-8A83-5A818BA5C3ED}" type="pres">
      <dgm:prSet presAssocID="{79EC17C2-DAD7-4A46-BA5E-1F2A21D5FFF5}" presName="level3hierChild" presStyleCnt="0"/>
      <dgm:spPr/>
    </dgm:pt>
    <dgm:pt modelId="{741D4930-BA46-44FE-8D53-ECA53CC439CA}" type="pres">
      <dgm:prSet presAssocID="{4F83D460-1D3C-4726-9E30-D81A97D3A0B5}" presName="conn2-1" presStyleLbl="parChTrans1D2" presStyleIdx="2" presStyleCnt="4"/>
      <dgm:spPr/>
    </dgm:pt>
    <dgm:pt modelId="{D29129D4-CD2C-4073-A435-5F379EC66EB6}" type="pres">
      <dgm:prSet presAssocID="{4F83D460-1D3C-4726-9E30-D81A97D3A0B5}" presName="connTx" presStyleLbl="parChTrans1D2" presStyleIdx="2" presStyleCnt="4"/>
      <dgm:spPr/>
    </dgm:pt>
    <dgm:pt modelId="{F4522E29-7C64-4277-A50D-B51533558FAB}" type="pres">
      <dgm:prSet presAssocID="{56D0CD6F-902B-4565-83D9-13086FE809BC}" presName="root2" presStyleCnt="0"/>
      <dgm:spPr/>
    </dgm:pt>
    <dgm:pt modelId="{5EF5CC0D-71AB-42A5-9973-07BB1FD0C4D8}" type="pres">
      <dgm:prSet presAssocID="{56D0CD6F-902B-4565-83D9-13086FE809BC}" presName="LevelTwoTextNode" presStyleLbl="node2" presStyleIdx="2" presStyleCnt="4" custScaleX="262385" custScaleY="1814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253D73-066E-4035-80FA-6A851C4015B8}" type="pres">
      <dgm:prSet presAssocID="{56D0CD6F-902B-4565-83D9-13086FE809BC}" presName="level3hierChild" presStyleCnt="0"/>
      <dgm:spPr/>
    </dgm:pt>
    <dgm:pt modelId="{DA0188ED-7FBE-481B-802F-9431C7B1F120}" type="pres">
      <dgm:prSet presAssocID="{AB763C72-A7E9-4645-9F81-30F79919EDF3}" presName="conn2-1" presStyleLbl="parChTrans1D2" presStyleIdx="3" presStyleCnt="4"/>
      <dgm:spPr/>
    </dgm:pt>
    <dgm:pt modelId="{AE15FE1C-DF55-4091-B426-A5940B008D7A}" type="pres">
      <dgm:prSet presAssocID="{AB763C72-A7E9-4645-9F81-30F79919EDF3}" presName="connTx" presStyleLbl="parChTrans1D2" presStyleIdx="3" presStyleCnt="4"/>
      <dgm:spPr/>
    </dgm:pt>
    <dgm:pt modelId="{886B83D8-4724-4741-A073-73C7E1B5A341}" type="pres">
      <dgm:prSet presAssocID="{DA66A57F-3E82-4636-AE9B-1C0B3472FE2C}" presName="root2" presStyleCnt="0"/>
      <dgm:spPr/>
    </dgm:pt>
    <dgm:pt modelId="{89A85BBB-AD79-4CD6-8F9B-0FED46299C4A}" type="pres">
      <dgm:prSet presAssocID="{DA66A57F-3E82-4636-AE9B-1C0B3472FE2C}" presName="LevelTwoTextNode" presStyleLbl="node2" presStyleIdx="3" presStyleCnt="4" custScaleX="262385" custScaleY="2566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649841-1656-4D92-941B-9448E78DDFCE}" type="pres">
      <dgm:prSet presAssocID="{DA66A57F-3E82-4636-AE9B-1C0B3472FE2C}" presName="level3hierChild" presStyleCnt="0"/>
      <dgm:spPr/>
    </dgm:pt>
  </dgm:ptLst>
  <dgm:cxnLst>
    <dgm:cxn modelId="{AC17ED09-8083-4D8C-8A7C-CE5F8B2E38D3}" type="presOf" srcId="{EA5DEDD2-B411-4149-A8A3-794B2827FE3D}" destId="{900B9788-164C-4432-AF78-15BD9E7FC869}" srcOrd="0" destOrd="0" presId="urn:microsoft.com/office/officeart/2008/layout/HorizontalMultiLevelHierarchy"/>
    <dgm:cxn modelId="{1992B77B-9857-4A2D-BB5A-B834031A84B1}" type="presOf" srcId="{DA66A57F-3E82-4636-AE9B-1C0B3472FE2C}" destId="{89A85BBB-AD79-4CD6-8F9B-0FED46299C4A}" srcOrd="0" destOrd="0" presId="urn:microsoft.com/office/officeart/2008/layout/HorizontalMultiLevelHierarchy"/>
    <dgm:cxn modelId="{368D26E4-A1EE-4CA4-AF40-FE513F3BFCEF}" type="presOf" srcId="{4F83D460-1D3C-4726-9E30-D81A97D3A0B5}" destId="{D29129D4-CD2C-4073-A435-5F379EC66EB6}" srcOrd="1" destOrd="0" presId="urn:microsoft.com/office/officeart/2008/layout/HorizontalMultiLevelHierarchy"/>
    <dgm:cxn modelId="{A936F71C-2148-45D3-9D9F-1855E794F1F0}" type="presOf" srcId="{607F3D05-29F1-43C7-9660-27980BCDD9AA}" destId="{9DDE12FE-CC3E-41D1-922F-9ECE5176F8A9}" srcOrd="0" destOrd="0" presId="urn:microsoft.com/office/officeart/2008/layout/HorizontalMultiLevelHierarchy"/>
    <dgm:cxn modelId="{3454CDE4-3461-476D-A228-E42E05219DF2}" srcId="{EA5DEDD2-B411-4149-A8A3-794B2827FE3D}" destId="{79EC17C2-DAD7-4A46-BA5E-1F2A21D5FFF5}" srcOrd="1" destOrd="0" parTransId="{8E5A1ABA-EC82-4622-960B-2E72F213D43C}" sibTransId="{C585D3C9-D7A9-4969-B426-224703717F3F}"/>
    <dgm:cxn modelId="{FD7D53E4-B89B-46A2-818C-EE2A6FE99BBE}" type="presOf" srcId="{79EC17C2-DAD7-4A46-BA5E-1F2A21D5FFF5}" destId="{DA52F0FE-39DF-4FB2-9B8D-A2CD7C77E8EC}" srcOrd="0" destOrd="0" presId="urn:microsoft.com/office/officeart/2008/layout/HorizontalMultiLevelHierarchy"/>
    <dgm:cxn modelId="{D94D8E8E-5F29-45B4-A2A5-9C2406D89EFE}" srcId="{EA5DEDD2-B411-4149-A8A3-794B2827FE3D}" destId="{607F3D05-29F1-43C7-9660-27980BCDD9AA}" srcOrd="0" destOrd="0" parTransId="{90F49324-702C-49ED-95F6-B2FB9B3E277C}" sibTransId="{F63F7296-D4E2-4AEB-82EA-8763479CA18C}"/>
    <dgm:cxn modelId="{B1D86E56-FE3A-4560-B08C-F49C934811C9}" type="presOf" srcId="{AB763C72-A7E9-4645-9F81-30F79919EDF3}" destId="{DA0188ED-7FBE-481B-802F-9431C7B1F120}" srcOrd="0" destOrd="0" presId="urn:microsoft.com/office/officeart/2008/layout/HorizontalMultiLevelHierarchy"/>
    <dgm:cxn modelId="{4A67A69F-A09E-4552-B83C-00FC6C8CCA85}" srcId="{12A84222-78F0-4035-A137-2FD49936F21D}" destId="{EA5DEDD2-B411-4149-A8A3-794B2827FE3D}" srcOrd="0" destOrd="0" parTransId="{A8B0763B-5EE5-4191-9BC3-D75889EC0BEE}" sibTransId="{312E17F3-BF60-4264-AA58-6A895E459440}"/>
    <dgm:cxn modelId="{60115C7E-3282-4681-9638-E21B2A7B8B7C}" srcId="{EA5DEDD2-B411-4149-A8A3-794B2827FE3D}" destId="{56D0CD6F-902B-4565-83D9-13086FE809BC}" srcOrd="2" destOrd="0" parTransId="{4F83D460-1D3C-4726-9E30-D81A97D3A0B5}" sibTransId="{589D4FCC-35DD-49BC-9F75-2144C77CE857}"/>
    <dgm:cxn modelId="{268525BA-5429-4313-B92A-39422073FB69}" type="presOf" srcId="{90F49324-702C-49ED-95F6-B2FB9B3E277C}" destId="{E898B9DB-CD1F-43AE-9F3F-0A677D5EA84C}" srcOrd="0" destOrd="0" presId="urn:microsoft.com/office/officeart/2008/layout/HorizontalMultiLevelHierarchy"/>
    <dgm:cxn modelId="{E60D7217-87CD-4EB3-8E26-CF90F0909FA2}" type="presOf" srcId="{8E5A1ABA-EC82-4622-960B-2E72F213D43C}" destId="{A6500CF7-38AE-4DD9-BDBA-B76CF043ED5D}" srcOrd="1" destOrd="0" presId="urn:microsoft.com/office/officeart/2008/layout/HorizontalMultiLevelHierarchy"/>
    <dgm:cxn modelId="{6067B639-E728-4747-AA42-8B5227FA3213}" type="presOf" srcId="{4F83D460-1D3C-4726-9E30-D81A97D3A0B5}" destId="{741D4930-BA46-44FE-8D53-ECA53CC439CA}" srcOrd="0" destOrd="0" presId="urn:microsoft.com/office/officeart/2008/layout/HorizontalMultiLevelHierarchy"/>
    <dgm:cxn modelId="{94F195F8-C903-488A-A9DE-4BFFB25A2A94}" type="presOf" srcId="{90F49324-702C-49ED-95F6-B2FB9B3E277C}" destId="{700962E3-A733-4874-B1AA-9879F4BE2352}" srcOrd="1" destOrd="0" presId="urn:microsoft.com/office/officeart/2008/layout/HorizontalMultiLevelHierarchy"/>
    <dgm:cxn modelId="{B8B56538-E57E-42F5-8C0A-EA0E8C67A4AC}" srcId="{EA5DEDD2-B411-4149-A8A3-794B2827FE3D}" destId="{DA66A57F-3E82-4636-AE9B-1C0B3472FE2C}" srcOrd="3" destOrd="0" parTransId="{AB763C72-A7E9-4645-9F81-30F79919EDF3}" sibTransId="{C9DF8295-3A14-408F-BC0E-03155793518D}"/>
    <dgm:cxn modelId="{4FC1DAE5-67F6-4A00-8F17-363CC66FD134}" type="presOf" srcId="{AB763C72-A7E9-4645-9F81-30F79919EDF3}" destId="{AE15FE1C-DF55-4091-B426-A5940B008D7A}" srcOrd="1" destOrd="0" presId="urn:microsoft.com/office/officeart/2008/layout/HorizontalMultiLevelHierarchy"/>
    <dgm:cxn modelId="{A817DCB1-7201-42D0-B1A1-E3F1B7C8DB83}" type="presOf" srcId="{8E5A1ABA-EC82-4622-960B-2E72F213D43C}" destId="{9BF5C38C-BB96-4589-95DA-0BCB827FACAA}" srcOrd="0" destOrd="0" presId="urn:microsoft.com/office/officeart/2008/layout/HorizontalMultiLevelHierarchy"/>
    <dgm:cxn modelId="{3B277485-3A62-46DF-83B7-41FF1FD5D362}" type="presOf" srcId="{12A84222-78F0-4035-A137-2FD49936F21D}" destId="{BE8C14D5-B440-43E2-9F32-3980BF83F294}" srcOrd="0" destOrd="0" presId="urn:microsoft.com/office/officeart/2008/layout/HorizontalMultiLevelHierarchy"/>
    <dgm:cxn modelId="{8AD582FA-8EB4-46C5-95E0-324A4830ECD4}" type="presOf" srcId="{56D0CD6F-902B-4565-83D9-13086FE809BC}" destId="{5EF5CC0D-71AB-42A5-9973-07BB1FD0C4D8}" srcOrd="0" destOrd="0" presId="urn:microsoft.com/office/officeart/2008/layout/HorizontalMultiLevelHierarchy"/>
    <dgm:cxn modelId="{5E0951A9-A277-4919-8AC2-DE93F868AE1B}" type="presParOf" srcId="{BE8C14D5-B440-43E2-9F32-3980BF83F294}" destId="{BE12EDE9-1A49-40C3-9642-5B6EB4FED7A6}" srcOrd="0" destOrd="0" presId="urn:microsoft.com/office/officeart/2008/layout/HorizontalMultiLevelHierarchy"/>
    <dgm:cxn modelId="{59BA1821-9D4B-4D4A-9EDC-005FB3FCF485}" type="presParOf" srcId="{BE12EDE9-1A49-40C3-9642-5B6EB4FED7A6}" destId="{900B9788-164C-4432-AF78-15BD9E7FC869}" srcOrd="0" destOrd="0" presId="urn:microsoft.com/office/officeart/2008/layout/HorizontalMultiLevelHierarchy"/>
    <dgm:cxn modelId="{17FE4874-29EE-4234-ADFA-2C8B1667B94A}" type="presParOf" srcId="{BE12EDE9-1A49-40C3-9642-5B6EB4FED7A6}" destId="{47D937E2-B4C4-497B-9DF9-0A8CE6B79B2F}" srcOrd="1" destOrd="0" presId="urn:microsoft.com/office/officeart/2008/layout/HorizontalMultiLevelHierarchy"/>
    <dgm:cxn modelId="{EC1D6829-AA5A-417E-BDFE-9EC18F9F8F01}" type="presParOf" srcId="{47D937E2-B4C4-497B-9DF9-0A8CE6B79B2F}" destId="{E898B9DB-CD1F-43AE-9F3F-0A677D5EA84C}" srcOrd="0" destOrd="0" presId="urn:microsoft.com/office/officeart/2008/layout/HorizontalMultiLevelHierarchy"/>
    <dgm:cxn modelId="{F9496D7A-6BB3-47CA-8B7F-564DA075C0F8}" type="presParOf" srcId="{E898B9DB-CD1F-43AE-9F3F-0A677D5EA84C}" destId="{700962E3-A733-4874-B1AA-9879F4BE2352}" srcOrd="0" destOrd="0" presId="urn:microsoft.com/office/officeart/2008/layout/HorizontalMultiLevelHierarchy"/>
    <dgm:cxn modelId="{4E7AD345-26BF-4A40-B977-09F2DEC03C21}" type="presParOf" srcId="{47D937E2-B4C4-497B-9DF9-0A8CE6B79B2F}" destId="{2428DBB3-F67B-4489-8BCD-BFBEA7F60CF3}" srcOrd="1" destOrd="0" presId="urn:microsoft.com/office/officeart/2008/layout/HorizontalMultiLevelHierarchy"/>
    <dgm:cxn modelId="{D7EEA4C4-694B-4607-961D-D48CECE3C0C3}" type="presParOf" srcId="{2428DBB3-F67B-4489-8BCD-BFBEA7F60CF3}" destId="{9DDE12FE-CC3E-41D1-922F-9ECE5176F8A9}" srcOrd="0" destOrd="0" presId="urn:microsoft.com/office/officeart/2008/layout/HorizontalMultiLevelHierarchy"/>
    <dgm:cxn modelId="{65ED0423-8C16-474E-829E-9398AA00DFF6}" type="presParOf" srcId="{2428DBB3-F67B-4489-8BCD-BFBEA7F60CF3}" destId="{E5749E5E-93A8-4C37-804D-483E2FF40028}" srcOrd="1" destOrd="0" presId="urn:microsoft.com/office/officeart/2008/layout/HorizontalMultiLevelHierarchy"/>
    <dgm:cxn modelId="{725CD0CD-004A-40DF-9D0E-D7FD91D61923}" type="presParOf" srcId="{47D937E2-B4C4-497B-9DF9-0A8CE6B79B2F}" destId="{9BF5C38C-BB96-4589-95DA-0BCB827FACAA}" srcOrd="2" destOrd="0" presId="urn:microsoft.com/office/officeart/2008/layout/HorizontalMultiLevelHierarchy"/>
    <dgm:cxn modelId="{27D78027-BB43-4ECC-9939-E426EE9613EC}" type="presParOf" srcId="{9BF5C38C-BB96-4589-95DA-0BCB827FACAA}" destId="{A6500CF7-38AE-4DD9-BDBA-B76CF043ED5D}" srcOrd="0" destOrd="0" presId="urn:microsoft.com/office/officeart/2008/layout/HorizontalMultiLevelHierarchy"/>
    <dgm:cxn modelId="{ADF8BF5C-FF22-46B3-AB50-7378C4C91EC3}" type="presParOf" srcId="{47D937E2-B4C4-497B-9DF9-0A8CE6B79B2F}" destId="{DD4DDEA2-1D09-460D-BC75-9E19570A1B3B}" srcOrd="3" destOrd="0" presId="urn:microsoft.com/office/officeart/2008/layout/HorizontalMultiLevelHierarchy"/>
    <dgm:cxn modelId="{36EBAA8E-A388-44CD-B1C1-468B6F15523B}" type="presParOf" srcId="{DD4DDEA2-1D09-460D-BC75-9E19570A1B3B}" destId="{DA52F0FE-39DF-4FB2-9B8D-A2CD7C77E8EC}" srcOrd="0" destOrd="0" presId="urn:microsoft.com/office/officeart/2008/layout/HorizontalMultiLevelHierarchy"/>
    <dgm:cxn modelId="{4A0909AC-4D5D-4DAF-80AD-B87B6AD7EC3D}" type="presParOf" srcId="{DD4DDEA2-1D09-460D-BC75-9E19570A1B3B}" destId="{00B07E6B-049A-429E-8A83-5A818BA5C3ED}" srcOrd="1" destOrd="0" presId="urn:microsoft.com/office/officeart/2008/layout/HorizontalMultiLevelHierarchy"/>
    <dgm:cxn modelId="{F95ADD00-E3BE-4A21-AC0B-2A1FE7A4906B}" type="presParOf" srcId="{47D937E2-B4C4-497B-9DF9-0A8CE6B79B2F}" destId="{741D4930-BA46-44FE-8D53-ECA53CC439CA}" srcOrd="4" destOrd="0" presId="urn:microsoft.com/office/officeart/2008/layout/HorizontalMultiLevelHierarchy"/>
    <dgm:cxn modelId="{902E20FB-E2BA-45D6-8B2F-B17C620FA924}" type="presParOf" srcId="{741D4930-BA46-44FE-8D53-ECA53CC439CA}" destId="{D29129D4-CD2C-4073-A435-5F379EC66EB6}" srcOrd="0" destOrd="0" presId="urn:microsoft.com/office/officeart/2008/layout/HorizontalMultiLevelHierarchy"/>
    <dgm:cxn modelId="{BE377F67-9A33-4957-BB41-910174743CF6}" type="presParOf" srcId="{47D937E2-B4C4-497B-9DF9-0A8CE6B79B2F}" destId="{F4522E29-7C64-4277-A50D-B51533558FAB}" srcOrd="5" destOrd="0" presId="urn:microsoft.com/office/officeart/2008/layout/HorizontalMultiLevelHierarchy"/>
    <dgm:cxn modelId="{1734926A-B2A0-4F58-A2F0-DE93A4CF94C4}" type="presParOf" srcId="{F4522E29-7C64-4277-A50D-B51533558FAB}" destId="{5EF5CC0D-71AB-42A5-9973-07BB1FD0C4D8}" srcOrd="0" destOrd="0" presId="urn:microsoft.com/office/officeart/2008/layout/HorizontalMultiLevelHierarchy"/>
    <dgm:cxn modelId="{84F347B3-7467-4084-B208-582012546AC8}" type="presParOf" srcId="{F4522E29-7C64-4277-A50D-B51533558FAB}" destId="{DD253D73-066E-4035-80FA-6A851C4015B8}" srcOrd="1" destOrd="0" presId="urn:microsoft.com/office/officeart/2008/layout/HorizontalMultiLevelHierarchy"/>
    <dgm:cxn modelId="{20323016-8685-425E-966D-6411020C43F7}" type="presParOf" srcId="{47D937E2-B4C4-497B-9DF9-0A8CE6B79B2F}" destId="{DA0188ED-7FBE-481B-802F-9431C7B1F120}" srcOrd="6" destOrd="0" presId="urn:microsoft.com/office/officeart/2008/layout/HorizontalMultiLevelHierarchy"/>
    <dgm:cxn modelId="{8CC3175A-078B-4118-A1D0-33BB0ABBA4EE}" type="presParOf" srcId="{DA0188ED-7FBE-481B-802F-9431C7B1F120}" destId="{AE15FE1C-DF55-4091-B426-A5940B008D7A}" srcOrd="0" destOrd="0" presId="urn:microsoft.com/office/officeart/2008/layout/HorizontalMultiLevelHierarchy"/>
    <dgm:cxn modelId="{800E17DE-76F4-4DBA-9727-3CB830703BAC}" type="presParOf" srcId="{47D937E2-B4C4-497B-9DF9-0A8CE6B79B2F}" destId="{886B83D8-4724-4741-A073-73C7E1B5A341}" srcOrd="7" destOrd="0" presId="urn:microsoft.com/office/officeart/2008/layout/HorizontalMultiLevelHierarchy"/>
    <dgm:cxn modelId="{781383CF-19FE-4192-B2B6-537879E442A6}" type="presParOf" srcId="{886B83D8-4724-4741-A073-73C7E1B5A341}" destId="{89A85BBB-AD79-4CD6-8F9B-0FED46299C4A}" srcOrd="0" destOrd="0" presId="urn:microsoft.com/office/officeart/2008/layout/HorizontalMultiLevelHierarchy"/>
    <dgm:cxn modelId="{4EF861F6-F96A-4075-812F-CFAAD3876C65}" type="presParOf" srcId="{886B83D8-4724-4741-A073-73C7E1B5A341}" destId="{5E649841-1656-4D92-941B-9448E78DDF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5EE4D-E8C6-49FE-9969-BA034F597D93}">
      <dsp:nvSpPr>
        <dsp:cNvPr id="0" name=""/>
        <dsp:cNvSpPr/>
      </dsp:nvSpPr>
      <dsp:spPr>
        <a:xfrm>
          <a:off x="4682" y="1253371"/>
          <a:ext cx="2814139" cy="232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</a:t>
          </a:r>
          <a:r>
            <a:rPr lang="zh-TW" altLang="en-US" sz="1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起造人向</a:t>
          </a:r>
          <a:r>
            <a:rPr lang="zh-TW" altLang="en-US" sz="19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都市發展局</a:t>
          </a:r>
          <a:r>
            <a:rPr lang="zh-TW" alt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申請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認定重建期間土地無法使用。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該局送地方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稅務局所屬分局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彙辦。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096" y="1306785"/>
        <a:ext cx="2707311" cy="1716875"/>
      </dsp:txXfrm>
    </dsp:sp>
    <dsp:sp modelId="{ACFCA94D-BF01-43B5-8154-1DE7D8CDB25F}">
      <dsp:nvSpPr>
        <dsp:cNvPr id="0" name=""/>
        <dsp:cNvSpPr/>
      </dsp:nvSpPr>
      <dsp:spPr>
        <a:xfrm>
          <a:off x="2132964" y="4521186"/>
          <a:ext cx="472706" cy="717338"/>
        </a:xfrm>
        <a:prstGeom prst="circularArrow">
          <a:avLst>
            <a:gd name="adj1" fmla="val 3348"/>
            <a:gd name="adj2" fmla="val 413960"/>
            <a:gd name="adj3" fmla="val 2155135"/>
            <a:gd name="adj4" fmla="val 8990153"/>
            <a:gd name="adj5" fmla="val 3906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2073C-9242-48D5-B5D3-C8CF1E624511}">
      <dsp:nvSpPr>
        <dsp:cNvPr id="0" name=""/>
        <dsp:cNvSpPr/>
      </dsp:nvSpPr>
      <dsp:spPr>
        <a:xfrm>
          <a:off x="630046" y="3025039"/>
          <a:ext cx="2501457" cy="1098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重建期間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免徵地價稅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2229" y="3057222"/>
        <a:ext cx="2437091" cy="1034451"/>
      </dsp:txXfrm>
    </dsp:sp>
    <dsp:sp modelId="{837E1A82-4EBD-4B5B-B708-31688B4C1BDF}">
      <dsp:nvSpPr>
        <dsp:cNvPr id="0" name=""/>
        <dsp:cNvSpPr/>
      </dsp:nvSpPr>
      <dsp:spPr>
        <a:xfrm>
          <a:off x="3636235" y="1206115"/>
          <a:ext cx="2814139" cy="246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地方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稅務局所屬分局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請主管機關審查是否符合規定。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將結果函復起造人。同意減稅案件，辦理地價稅免徵。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92998" y="1791432"/>
        <a:ext cx="2700613" cy="1824505"/>
      </dsp:txXfrm>
    </dsp:sp>
    <dsp:sp modelId="{4B7BC7EF-BAD0-4C91-A520-F1292B7DB31D}">
      <dsp:nvSpPr>
        <dsp:cNvPr id="0" name=""/>
        <dsp:cNvSpPr/>
      </dsp:nvSpPr>
      <dsp:spPr>
        <a:xfrm flipH="1" flipV="1">
          <a:off x="6158509" y="4661748"/>
          <a:ext cx="321211" cy="436214"/>
        </a:xfrm>
        <a:prstGeom prst="leftCircularArrow">
          <a:avLst>
            <a:gd name="adj1" fmla="val 3006"/>
            <a:gd name="adj2" fmla="val 368696"/>
            <a:gd name="adj3" fmla="val 19391282"/>
            <a:gd name="adj4" fmla="val 12511000"/>
            <a:gd name="adj5" fmla="val 3508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B6F55-522B-4F1B-8A9A-2FED1AAF24F9}">
      <dsp:nvSpPr>
        <dsp:cNvPr id="0" name=""/>
        <dsp:cNvSpPr/>
      </dsp:nvSpPr>
      <dsp:spPr>
        <a:xfrm>
          <a:off x="4261599" y="781496"/>
          <a:ext cx="2501457" cy="99474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辦理審查作業</a:t>
          </a:r>
          <a:endParaRPr lang="zh-TW" altLang="en-US" sz="24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90734" y="810631"/>
        <a:ext cx="2443187" cy="936477"/>
      </dsp:txXfrm>
    </dsp:sp>
    <dsp:sp modelId="{F94C02F4-A0BB-472C-BB76-53CB0FFFA1AB}">
      <dsp:nvSpPr>
        <dsp:cNvPr id="0" name=""/>
        <dsp:cNvSpPr/>
      </dsp:nvSpPr>
      <dsp:spPr>
        <a:xfrm>
          <a:off x="7267788" y="1225091"/>
          <a:ext cx="2814139" cy="232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由</a:t>
          </a:r>
          <a:r>
            <a:rPr lang="zh-TW" altLang="en-US" sz="19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起造人向</a:t>
          </a:r>
          <a:r>
            <a:rPr lang="zh-TW" altLang="en-US" sz="1900" b="1" kern="1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地方稅務局所屬分局</a:t>
          </a:r>
          <a:r>
            <a:rPr lang="zh-TW" alt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申請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重建後減半徵收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年。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受理申請後，辦理減徵作業，函復起造人。</a:t>
          </a:r>
          <a:endParaRPr lang="zh-TW" altLang="en-US" sz="1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321202" y="1278505"/>
        <a:ext cx="2707311" cy="1716875"/>
      </dsp:txXfrm>
    </dsp:sp>
    <dsp:sp modelId="{C4DC606A-7D41-4772-9374-DF0FB5AD811E}">
      <dsp:nvSpPr>
        <dsp:cNvPr id="0" name=""/>
        <dsp:cNvSpPr/>
      </dsp:nvSpPr>
      <dsp:spPr>
        <a:xfrm>
          <a:off x="7847651" y="2891624"/>
          <a:ext cx="2501457" cy="1211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重建後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       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地價稅及房屋稅減半徵收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883148" y="2927121"/>
        <a:ext cx="2430463" cy="1140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9FE6E-3666-49D1-96B7-E615E38B5081}">
      <dsp:nvSpPr>
        <dsp:cNvPr id="0" name=""/>
        <dsp:cNvSpPr/>
      </dsp:nvSpPr>
      <dsp:spPr>
        <a:xfrm>
          <a:off x="1364686" y="2969940"/>
          <a:ext cx="745321" cy="249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660" y="0"/>
              </a:lnTo>
              <a:lnTo>
                <a:pt x="372660" y="2498468"/>
              </a:lnTo>
              <a:lnTo>
                <a:pt x="745321" y="24984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72165" y="4153992"/>
        <a:ext cx="130363" cy="130363"/>
      </dsp:txXfrm>
    </dsp:sp>
    <dsp:sp modelId="{1B35A904-EEAB-47EA-84EE-C0F16865F806}">
      <dsp:nvSpPr>
        <dsp:cNvPr id="0" name=""/>
        <dsp:cNvSpPr/>
      </dsp:nvSpPr>
      <dsp:spPr>
        <a:xfrm>
          <a:off x="1364686" y="2969940"/>
          <a:ext cx="745321" cy="1486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660" y="0"/>
              </a:lnTo>
              <a:lnTo>
                <a:pt x="372660" y="1486606"/>
              </a:lnTo>
              <a:lnTo>
                <a:pt x="745321" y="1486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95772" y="3671668"/>
        <a:ext cx="83149" cy="83149"/>
      </dsp:txXfrm>
    </dsp:sp>
    <dsp:sp modelId="{DA0188ED-7FBE-481B-802F-9431C7B1F120}">
      <dsp:nvSpPr>
        <dsp:cNvPr id="0" name=""/>
        <dsp:cNvSpPr/>
      </dsp:nvSpPr>
      <dsp:spPr>
        <a:xfrm>
          <a:off x="1364686" y="2969940"/>
          <a:ext cx="745321" cy="474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660" y="0"/>
              </a:lnTo>
              <a:lnTo>
                <a:pt x="372660" y="474744"/>
              </a:lnTo>
              <a:lnTo>
                <a:pt x="745321" y="474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15255" y="3185220"/>
        <a:ext cx="44183" cy="44183"/>
      </dsp:txXfrm>
    </dsp:sp>
    <dsp:sp modelId="{741D4930-BA46-44FE-8D53-ECA53CC439CA}">
      <dsp:nvSpPr>
        <dsp:cNvPr id="0" name=""/>
        <dsp:cNvSpPr/>
      </dsp:nvSpPr>
      <dsp:spPr>
        <a:xfrm>
          <a:off x="1364686" y="2432822"/>
          <a:ext cx="745321" cy="537117"/>
        </a:xfrm>
        <a:custGeom>
          <a:avLst/>
          <a:gdLst/>
          <a:ahLst/>
          <a:cxnLst/>
          <a:rect l="0" t="0" r="0" b="0"/>
          <a:pathLst>
            <a:path>
              <a:moveTo>
                <a:pt x="0" y="537117"/>
              </a:moveTo>
              <a:lnTo>
                <a:pt x="372660" y="537117"/>
              </a:lnTo>
              <a:lnTo>
                <a:pt x="372660" y="0"/>
              </a:lnTo>
              <a:lnTo>
                <a:pt x="7453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14379" y="2678413"/>
        <a:ext cx="45934" cy="45934"/>
      </dsp:txXfrm>
    </dsp:sp>
    <dsp:sp modelId="{9BF5C38C-BB96-4589-95DA-0BCB827FACAA}">
      <dsp:nvSpPr>
        <dsp:cNvPr id="0" name=""/>
        <dsp:cNvSpPr/>
      </dsp:nvSpPr>
      <dsp:spPr>
        <a:xfrm>
          <a:off x="1364686" y="1420960"/>
          <a:ext cx="745321" cy="1548979"/>
        </a:xfrm>
        <a:custGeom>
          <a:avLst/>
          <a:gdLst/>
          <a:ahLst/>
          <a:cxnLst/>
          <a:rect l="0" t="0" r="0" b="0"/>
          <a:pathLst>
            <a:path>
              <a:moveTo>
                <a:pt x="0" y="1548979"/>
              </a:moveTo>
              <a:lnTo>
                <a:pt x="372660" y="1548979"/>
              </a:lnTo>
              <a:lnTo>
                <a:pt x="372660" y="0"/>
              </a:lnTo>
              <a:lnTo>
                <a:pt x="7453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94372" y="2152476"/>
        <a:ext cx="85948" cy="85948"/>
      </dsp:txXfrm>
    </dsp:sp>
    <dsp:sp modelId="{E898B9DB-CD1F-43AE-9F3F-0A677D5EA84C}">
      <dsp:nvSpPr>
        <dsp:cNvPr id="0" name=""/>
        <dsp:cNvSpPr/>
      </dsp:nvSpPr>
      <dsp:spPr>
        <a:xfrm>
          <a:off x="1364686" y="409098"/>
          <a:ext cx="745321" cy="2560841"/>
        </a:xfrm>
        <a:custGeom>
          <a:avLst/>
          <a:gdLst/>
          <a:ahLst/>
          <a:cxnLst/>
          <a:rect l="0" t="0" r="0" b="0"/>
          <a:pathLst>
            <a:path>
              <a:moveTo>
                <a:pt x="0" y="2560841"/>
              </a:moveTo>
              <a:lnTo>
                <a:pt x="372660" y="2560841"/>
              </a:lnTo>
              <a:lnTo>
                <a:pt x="372660" y="0"/>
              </a:lnTo>
              <a:lnTo>
                <a:pt x="7453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70669" y="1622841"/>
        <a:ext cx="133354" cy="133354"/>
      </dsp:txXfrm>
    </dsp:sp>
    <dsp:sp modelId="{900B9788-164C-4432-AF78-15BD9E7FC869}">
      <dsp:nvSpPr>
        <dsp:cNvPr id="0" name=""/>
        <dsp:cNvSpPr/>
      </dsp:nvSpPr>
      <dsp:spPr>
        <a:xfrm rot="16200000">
          <a:off x="-1538321" y="2287597"/>
          <a:ext cx="4441328" cy="1364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都市發展局</a:t>
          </a:r>
          <a:endParaRPr lang="en-US" altLang="zh-TW" sz="5000" b="1" kern="12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受理</a:t>
          </a:r>
          <a:endParaRPr lang="zh-TW" altLang="en-US" sz="50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-1538321" y="2287597"/>
        <a:ext cx="4441328" cy="1364686"/>
      </dsp:txXfrm>
    </dsp:sp>
    <dsp:sp modelId="{9DDE12FE-CC3E-41D1-922F-9ECE5176F8A9}">
      <dsp:nvSpPr>
        <dsp:cNvPr id="0" name=""/>
        <dsp:cNvSpPr/>
      </dsp:nvSpPr>
      <dsp:spPr>
        <a:xfrm>
          <a:off x="2110008" y="4353"/>
          <a:ext cx="6966652" cy="809489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重建計畫核准函影本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0008" y="4353"/>
        <a:ext cx="6966652" cy="809489"/>
      </dsp:txXfrm>
    </dsp:sp>
    <dsp:sp modelId="{DA52F0FE-39DF-4FB2-9B8D-A2CD7C77E8EC}">
      <dsp:nvSpPr>
        <dsp:cNvPr id="0" name=""/>
        <dsp:cNvSpPr/>
      </dsp:nvSpPr>
      <dsp:spPr>
        <a:xfrm>
          <a:off x="2110008" y="1016215"/>
          <a:ext cx="6966652" cy="809489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重建計畫範圍重建期間地價稅減免土地清冊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0008" y="1016215"/>
        <a:ext cx="6966652" cy="809489"/>
      </dsp:txXfrm>
    </dsp:sp>
    <dsp:sp modelId="{5EF5CC0D-71AB-42A5-9973-07BB1FD0C4D8}">
      <dsp:nvSpPr>
        <dsp:cNvPr id="0" name=""/>
        <dsp:cNvSpPr/>
      </dsp:nvSpPr>
      <dsp:spPr>
        <a:xfrm>
          <a:off x="2110008" y="2028077"/>
          <a:ext cx="6966652" cy="809489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地籍圖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0008" y="2028077"/>
        <a:ext cx="6966652" cy="809489"/>
      </dsp:txXfrm>
    </dsp:sp>
    <dsp:sp modelId="{89A85BBB-AD79-4CD6-8F9B-0FED46299C4A}">
      <dsp:nvSpPr>
        <dsp:cNvPr id="0" name=""/>
        <dsp:cNvSpPr/>
      </dsp:nvSpPr>
      <dsp:spPr>
        <a:xfrm>
          <a:off x="2110008" y="3039939"/>
          <a:ext cx="6966652" cy="809489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土地登記謄本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0008" y="3039939"/>
        <a:ext cx="6966652" cy="809489"/>
      </dsp:txXfrm>
    </dsp:sp>
    <dsp:sp modelId="{A39A4AA3-2EDF-484C-AE92-F0C945BC2D34}">
      <dsp:nvSpPr>
        <dsp:cNvPr id="0" name=""/>
        <dsp:cNvSpPr/>
      </dsp:nvSpPr>
      <dsp:spPr>
        <a:xfrm>
          <a:off x="2110008" y="4051801"/>
          <a:ext cx="6966652" cy="809489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建造執照（含開工勘驗紀錄）影本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0008" y="4051801"/>
        <a:ext cx="6966652" cy="809489"/>
      </dsp:txXfrm>
    </dsp:sp>
    <dsp:sp modelId="{8BE50229-2059-4F50-BFA3-EAEE6DF33C0C}">
      <dsp:nvSpPr>
        <dsp:cNvPr id="0" name=""/>
        <dsp:cNvSpPr/>
      </dsp:nvSpPr>
      <dsp:spPr>
        <a:xfrm>
          <a:off x="2110008" y="5063663"/>
          <a:ext cx="6966652" cy="809489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准予開工備查函影本</a:t>
          </a:r>
          <a:endParaRPr lang="zh-TW" altLang="en-US" sz="28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0008" y="5063663"/>
        <a:ext cx="6966652" cy="809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188ED-7FBE-481B-802F-9431C7B1F120}">
      <dsp:nvSpPr>
        <dsp:cNvPr id="0" name=""/>
        <dsp:cNvSpPr/>
      </dsp:nvSpPr>
      <dsp:spPr>
        <a:xfrm>
          <a:off x="1702048" y="2970108"/>
          <a:ext cx="542988" cy="1825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494" y="0"/>
              </a:lnTo>
              <a:lnTo>
                <a:pt x="271494" y="1825967"/>
              </a:lnTo>
              <a:lnTo>
                <a:pt x="542988" y="182596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25917" y="3835467"/>
        <a:ext cx="95249" cy="95249"/>
      </dsp:txXfrm>
    </dsp:sp>
    <dsp:sp modelId="{741D4930-BA46-44FE-8D53-ECA53CC439CA}">
      <dsp:nvSpPr>
        <dsp:cNvPr id="0" name=""/>
        <dsp:cNvSpPr/>
      </dsp:nvSpPr>
      <dsp:spPr>
        <a:xfrm>
          <a:off x="1702048" y="2809933"/>
          <a:ext cx="542988" cy="160174"/>
        </a:xfrm>
        <a:custGeom>
          <a:avLst/>
          <a:gdLst/>
          <a:ahLst/>
          <a:cxnLst/>
          <a:rect l="0" t="0" r="0" b="0"/>
          <a:pathLst>
            <a:path>
              <a:moveTo>
                <a:pt x="0" y="160174"/>
              </a:moveTo>
              <a:lnTo>
                <a:pt x="271494" y="160174"/>
              </a:lnTo>
              <a:lnTo>
                <a:pt x="271494" y="0"/>
              </a:lnTo>
              <a:lnTo>
                <a:pt x="5429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59389" y="2875867"/>
        <a:ext cx="28306" cy="28306"/>
      </dsp:txXfrm>
    </dsp:sp>
    <dsp:sp modelId="{9BF5C38C-BB96-4589-95DA-0BCB827FACAA}">
      <dsp:nvSpPr>
        <dsp:cNvPr id="0" name=""/>
        <dsp:cNvSpPr/>
      </dsp:nvSpPr>
      <dsp:spPr>
        <a:xfrm>
          <a:off x="1702048" y="1461266"/>
          <a:ext cx="542988" cy="1508841"/>
        </a:xfrm>
        <a:custGeom>
          <a:avLst/>
          <a:gdLst/>
          <a:ahLst/>
          <a:cxnLst/>
          <a:rect l="0" t="0" r="0" b="0"/>
          <a:pathLst>
            <a:path>
              <a:moveTo>
                <a:pt x="0" y="1508841"/>
              </a:moveTo>
              <a:lnTo>
                <a:pt x="271494" y="1508841"/>
              </a:lnTo>
              <a:lnTo>
                <a:pt x="271494" y="0"/>
              </a:lnTo>
              <a:lnTo>
                <a:pt x="5429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33453" y="2175597"/>
        <a:ext cx="80178" cy="80178"/>
      </dsp:txXfrm>
    </dsp:sp>
    <dsp:sp modelId="{E898B9DB-CD1F-43AE-9F3F-0A677D5EA84C}">
      <dsp:nvSpPr>
        <dsp:cNvPr id="0" name=""/>
        <dsp:cNvSpPr/>
      </dsp:nvSpPr>
      <dsp:spPr>
        <a:xfrm>
          <a:off x="1702048" y="443956"/>
          <a:ext cx="542988" cy="2526151"/>
        </a:xfrm>
        <a:custGeom>
          <a:avLst/>
          <a:gdLst/>
          <a:ahLst/>
          <a:cxnLst/>
          <a:rect l="0" t="0" r="0" b="0"/>
          <a:pathLst>
            <a:path>
              <a:moveTo>
                <a:pt x="0" y="2526151"/>
              </a:moveTo>
              <a:lnTo>
                <a:pt x="271494" y="2526151"/>
              </a:lnTo>
              <a:lnTo>
                <a:pt x="271494" y="0"/>
              </a:lnTo>
              <a:lnTo>
                <a:pt x="542988" y="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08946" y="1642436"/>
        <a:ext cx="129192" cy="129192"/>
      </dsp:txXfrm>
    </dsp:sp>
    <dsp:sp modelId="{900B9788-164C-4432-AF78-15BD9E7FC869}">
      <dsp:nvSpPr>
        <dsp:cNvPr id="0" name=""/>
        <dsp:cNvSpPr/>
      </dsp:nvSpPr>
      <dsp:spPr>
        <a:xfrm rot="16200000">
          <a:off x="-1381595" y="2119083"/>
          <a:ext cx="4465239" cy="1702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地方稅務局所屬分局</a:t>
          </a:r>
          <a:endParaRPr lang="en-US" altLang="zh-TW" sz="4000" b="1" kern="12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受理</a:t>
          </a:r>
          <a:endParaRPr lang="zh-TW" altLang="en-US" sz="40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-1381595" y="2119083"/>
        <a:ext cx="4465239" cy="1702048"/>
      </dsp:txXfrm>
    </dsp:sp>
    <dsp:sp modelId="{9DDE12FE-CC3E-41D1-922F-9ECE5176F8A9}">
      <dsp:nvSpPr>
        <dsp:cNvPr id="0" name=""/>
        <dsp:cNvSpPr/>
      </dsp:nvSpPr>
      <dsp:spPr>
        <a:xfrm>
          <a:off x="2245037" y="37032"/>
          <a:ext cx="7004157" cy="813847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核准重建計畫之證明文件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45037" y="37032"/>
        <a:ext cx="7004157" cy="813847"/>
      </dsp:txXfrm>
    </dsp:sp>
    <dsp:sp modelId="{DA52F0FE-39DF-4FB2-9B8D-A2CD7C77E8EC}">
      <dsp:nvSpPr>
        <dsp:cNvPr id="0" name=""/>
        <dsp:cNvSpPr/>
      </dsp:nvSpPr>
      <dsp:spPr>
        <a:xfrm>
          <a:off x="2245037" y="1054342"/>
          <a:ext cx="7004157" cy="813847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重建後建築物之使用執照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45037" y="1054342"/>
        <a:ext cx="7004157" cy="813847"/>
      </dsp:txXfrm>
    </dsp:sp>
    <dsp:sp modelId="{5EF5CC0D-71AB-42A5-9973-07BB1FD0C4D8}">
      <dsp:nvSpPr>
        <dsp:cNvPr id="0" name=""/>
        <dsp:cNvSpPr/>
      </dsp:nvSpPr>
      <dsp:spPr>
        <a:xfrm>
          <a:off x="2245037" y="2071651"/>
          <a:ext cx="7004157" cy="1476563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ts val="36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重建計畫範圍內全體土地及合法建築物</a:t>
          </a:r>
          <a:r>
            <a:rPr lang="en-US" alt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  </a:t>
          </a:r>
          <a:r>
            <a:rPr 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所有權人名冊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45037" y="2071651"/>
        <a:ext cx="7004157" cy="1476563"/>
      </dsp:txXfrm>
    </dsp:sp>
    <dsp:sp modelId="{89A85BBB-AD79-4CD6-8F9B-0FED46299C4A}">
      <dsp:nvSpPr>
        <dsp:cNvPr id="0" name=""/>
        <dsp:cNvSpPr/>
      </dsp:nvSpPr>
      <dsp:spPr>
        <a:xfrm>
          <a:off x="2245037" y="3751677"/>
          <a:ext cx="7004157" cy="2088796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ts val="36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重建後全體土地及合法建築物所有權人名冊</a:t>
          </a:r>
          <a:endParaRPr lang="en-US" altLang="zh-TW" sz="28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ts val="36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，並註明是否為重建前合法建築物所有權人</a:t>
          </a:r>
          <a:endParaRPr lang="zh-TW" altLang="en-US" sz="2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45037" y="3751677"/>
        <a:ext cx="7004157" cy="2088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F880-EF78-4CE5-8929-A76C5A4A6CB0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C0F3B-3555-49D8-9B6D-84C44B282B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85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C0F3B-3555-49D8-9B6D-84C44B282B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4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60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5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EFD0A4-5D1E-44F4-A3F4-33C16D9CDA60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19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5C5D5D-743C-4FF8-B9C3-A0DD898B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4096A20-0609-4F1F-AB9C-5A06C1EA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E306BF-1BAA-471D-97B1-94D35266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6565ECE-6B77-4121-A107-3D41A4A9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BD94C87-9FB5-4594-B109-B4DEB5DE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7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92241C-DB14-4B99-B1EF-DCA0779D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9525843-8584-48B8-B788-F6F799841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15F231-52A3-4A02-B27A-16BF0659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C21DF73-D365-4DC3-AFD8-8BDEEAF5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02C71F-E46A-47D4-9AC3-AF40114D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3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771259E-6B73-4B8A-8C48-71320A009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AF820C5-FC19-4BBC-BB01-B78CC3D49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603EDA-2345-465C-9B48-1B75A62A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C2C586-2C70-4C04-BCAE-033FD2AB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2CE0E4-EE87-4307-AFFB-DC766A7B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4972C7-C966-45FB-B808-ACB6CB11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EA6CDE8-0007-4F2A-9179-EB9D756B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81A9A5-DD71-4C4C-89D6-DCC2920D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C335DC-1D77-4FF2-AFA3-1996D256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6D75417-A250-4FA0-B350-F873EC08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1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FC50AC-B190-4006-987D-A6F7C834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EDAAF77-9ECC-4BAC-AAB9-FDE17970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45A23E5-E5FB-46DC-9C90-9BA02F4E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9BF5B6-FD50-456C-9D08-4B46A13F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001E07-A7DA-43C4-B755-5F24B6E3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0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351B8C-089C-4484-A44C-16599F16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A67AD7-558F-4B80-AA5B-F133D90EC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B08F078-3E7A-4397-9241-CB874F5A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6D6D190-4E2E-4620-8FE0-DE41E7F7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0E987AB-253C-461C-A465-C41F852C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62F26E6-2532-45A0-8AC1-A31BDB8C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ACD6E7D-F4E7-4992-B41B-7748B5EB0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 b="14175"/>
          <a:stretch/>
        </p:blipFill>
        <p:spPr>
          <a:xfrm>
            <a:off x="1549237" y="0"/>
            <a:ext cx="9896002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97342B3B-1D02-4CE4-8AAF-918D4A4AF919}"/>
              </a:ext>
            </a:extLst>
          </p:cNvPr>
          <p:cNvSpPr/>
          <p:nvPr userDrawn="1"/>
        </p:nvSpPr>
        <p:spPr>
          <a:xfrm>
            <a:off x="-15240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BB05600-6EBD-423C-8AD0-62116B4B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186644-E0E3-4F62-83E0-A6FA6CFA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C1F7BDA-F035-4302-A3B7-6DB4535E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41D27FF-CB5F-4827-BAA2-358B3934C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9145" b="27542"/>
          <a:stretch/>
        </p:blipFill>
        <p:spPr>
          <a:xfrm>
            <a:off x="10965148" y="4212719"/>
            <a:ext cx="5624997" cy="303674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49EA254-2AE1-402A-A394-E0F7C54D299F}"/>
              </a:ext>
            </a:extLst>
          </p:cNvPr>
          <p:cNvGrpSpPr/>
          <p:nvPr userDrawn="1"/>
        </p:nvGrpSpPr>
        <p:grpSpPr>
          <a:xfrm>
            <a:off x="256758" y="182675"/>
            <a:ext cx="941112" cy="742950"/>
            <a:chOff x="6468477" y="1576639"/>
            <a:chExt cx="555374" cy="43314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851E7B0-005A-435B-A971-758B3AEBEB0A}"/>
                </a:ext>
              </a:extLst>
            </p:cNvPr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71095379-CBA7-4C76-A9C5-9909DBCE56F9}"/>
                </a:ext>
              </a:extLst>
            </p:cNvPr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49AAB"/>
                </a:gs>
                <a:gs pos="100000">
                  <a:srgbClr val="0130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2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4E8D2A-3D55-49BB-B51A-42F8B0E6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864332A-1E47-401D-9B9A-71651966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1CE389A-3AE8-4019-8B76-F8B0CB66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DF3EF99-D210-4A19-B971-6688D167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9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E7D6F1A-A574-4D83-820E-A9ACB8AC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092D4D2-8D73-46BD-8A06-A0DAB453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39897AC-715A-4968-B1EE-1891177B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B183E7-E772-4659-BF32-81A4BF18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0C4015-6354-4BD3-B630-65B460303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0DD3D96-7A38-447C-8A41-A63F7F57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4D11B7D-6081-4AEF-8D34-A614E37E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F89C58-0DEC-4185-A39C-A333A351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001FDE-3E3F-4886-915B-31C547D0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5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72EB4C-506A-4DEF-AF85-899F9972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311D35F-57D3-49A5-A7C1-092C7CE68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CFF963D-210C-428F-9074-4884477CA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CD9B8A0-2000-4B3D-A982-10AB5F82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CFDA460-C817-43EF-B8BB-5A9C8A0C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7DC6096-286A-4B4B-8617-FC59B825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5BB93CA-D405-4FA7-876A-A8FF1FC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611A327-F8A8-4255-862D-59D8B7D7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D2FE6D-D83D-4F03-8130-30D7F468B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EFE9-5CC8-4A14-B701-39B2293DE163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734D41-E07A-45C8-A098-DA1DB5A05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90ACBD-0A2E-4129-8C40-682000801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2E9B-727B-4729-83FF-03B5A5A86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59">
            <a:extLst>
              <a:ext uri="{FF2B5EF4-FFF2-40B4-BE49-F238E27FC236}">
                <a16:creationId xmlns:a16="http://schemas.microsoft.com/office/drawing/2014/main" xmlns="" id="{72553B15-E488-4499-A746-6EF0A9B1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915" y="2118036"/>
            <a:ext cx="5598544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TW" altLang="en-US" sz="66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危老重建</a:t>
            </a:r>
            <a:r>
              <a:rPr lang="zh-TW" altLang="en-US" sz="66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減稅</a:t>
            </a:r>
            <a:endParaRPr lang="en-US" altLang="zh-TW" sz="6600" b="1" cap="all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66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懶人包</a:t>
            </a:r>
            <a:endParaRPr lang="zh-TW" altLang="en-US" sz="66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xmlns="" id="{CECDA555-61D4-4FBB-A1B2-1016984A9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4098" y="6094909"/>
            <a:ext cx="19882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111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年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月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7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日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6177816"/>
            <a:ext cx="1979712" cy="4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 4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1" y="1124643"/>
            <a:ext cx="10868922" cy="492439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931395" y="1946750"/>
            <a:ext cx="1122115" cy="1051828"/>
            <a:chOff x="2667000" y="2238375"/>
            <a:chExt cx="1409700" cy="1409700"/>
          </a:xfrm>
        </p:grpSpPr>
        <p:sp>
          <p:nvSpPr>
            <p:cNvPr id="74" name="椭圆 73"/>
            <p:cNvSpPr/>
            <p:nvPr/>
          </p:nvSpPr>
          <p:spPr>
            <a:xfrm>
              <a:off x="2667000" y="2238375"/>
              <a:ext cx="1409700" cy="14097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5" name="椭圆 2"/>
            <p:cNvSpPr/>
            <p:nvPr/>
          </p:nvSpPr>
          <p:spPr>
            <a:xfrm>
              <a:off x="3028950" y="2600325"/>
              <a:ext cx="685800" cy="685800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153486" y="1891681"/>
            <a:ext cx="1124990" cy="1051828"/>
            <a:chOff x="2667000" y="2238375"/>
            <a:chExt cx="1409700" cy="1409700"/>
          </a:xfrm>
        </p:grpSpPr>
        <p:sp>
          <p:nvSpPr>
            <p:cNvPr id="72" name="椭圆 71"/>
            <p:cNvSpPr/>
            <p:nvPr/>
          </p:nvSpPr>
          <p:spPr>
            <a:xfrm>
              <a:off x="2667000" y="2238375"/>
              <a:ext cx="1409700" cy="14097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3" name="椭圆 46"/>
            <p:cNvSpPr/>
            <p:nvPr/>
          </p:nvSpPr>
          <p:spPr>
            <a:xfrm>
              <a:off x="3028950" y="2600326"/>
              <a:ext cx="685800" cy="685797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89307" y="1836612"/>
            <a:ext cx="1196988" cy="1106897"/>
            <a:chOff x="2667000" y="2238375"/>
            <a:chExt cx="1409700" cy="1409700"/>
          </a:xfrm>
          <a:solidFill>
            <a:srgbClr val="049AAB"/>
          </a:solidFill>
        </p:grpSpPr>
        <p:sp>
          <p:nvSpPr>
            <p:cNvPr id="70" name="椭圆 69"/>
            <p:cNvSpPr/>
            <p:nvPr/>
          </p:nvSpPr>
          <p:spPr>
            <a:xfrm>
              <a:off x="2667000" y="2238375"/>
              <a:ext cx="1409700" cy="1409700"/>
            </a:xfrm>
            <a:prstGeom prst="ellipse">
              <a:avLst/>
            </a:prstGeom>
            <a:grpFill/>
            <a:ln>
              <a:solidFill>
                <a:srgbClr val="049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1" name="椭圆 57"/>
            <p:cNvSpPr/>
            <p:nvPr/>
          </p:nvSpPr>
          <p:spPr>
            <a:xfrm>
              <a:off x="3028950" y="2665953"/>
              <a:ext cx="685800" cy="554544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49A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1462147" y="3230664"/>
            <a:ext cx="2448250" cy="26344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491856" y="3206512"/>
            <a:ext cx="2448250" cy="2658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7521563" y="3206512"/>
            <a:ext cx="3810466" cy="3209433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1616876" y="4068019"/>
            <a:ext cx="2129072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70164" y="4068019"/>
            <a:ext cx="2129072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918434" y="4054460"/>
            <a:ext cx="2538733" cy="13559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597682" y="4254325"/>
            <a:ext cx="2136391" cy="12926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重建期間土地無法使用免徵地價稅</a:t>
            </a:r>
          </a:p>
        </p:txBody>
      </p:sp>
      <p:sp>
        <p:nvSpPr>
          <p:cNvPr id="32" name="矩形 31"/>
          <p:cNvSpPr/>
          <p:nvPr/>
        </p:nvSpPr>
        <p:spPr>
          <a:xfrm>
            <a:off x="1597682" y="3445062"/>
            <a:ext cx="2129072" cy="528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重建期間</a:t>
            </a:r>
            <a:endParaRPr lang="zh-CN" altLang="en-US" sz="2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70164" y="4254325"/>
            <a:ext cx="2136391" cy="12926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重建後地價稅及房屋稅減半徵收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34" name="矩形 33"/>
          <p:cNvSpPr/>
          <p:nvPr/>
        </p:nvSpPr>
        <p:spPr>
          <a:xfrm>
            <a:off x="7606985" y="4254325"/>
            <a:ext cx="3603443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重建前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合法</a:t>
            </a:r>
            <a:r>
              <a:rPr lang="zh-TW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築</a:t>
            </a:r>
            <a:r>
              <a:rPr lang="zh-TW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物所有權人為自然人，且持有重建後建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築</a:t>
            </a:r>
            <a:r>
              <a:rPr lang="zh-TW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，於減半徵收期間</a:t>
            </a:r>
            <a:r>
              <a:rPr lang="zh-TW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未移轉者</a:t>
            </a:r>
            <a:r>
              <a:rPr lang="zh-TW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房屋稅</a:t>
            </a:r>
            <a:r>
              <a:rPr lang="zh-TW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TW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延長減半徵收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期間至喪失所有權，但以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為限。</a:t>
            </a:r>
            <a:endParaRPr lang="zh-TW" altLang="en-US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51445" y="3468298"/>
            <a:ext cx="2129072" cy="528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重建後</a:t>
            </a:r>
            <a:endParaRPr lang="zh-CN" altLang="en-US" sz="2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22502" y="3204996"/>
            <a:ext cx="2765310" cy="10091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重建後房屋稅</a:t>
            </a:r>
            <a:endParaRPr lang="en-US" altLang="zh-TW" sz="2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延長租稅優惠</a:t>
            </a:r>
            <a:endParaRPr lang="zh-CN" altLang="en-US" sz="2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17697" y="3173764"/>
            <a:ext cx="7131102" cy="937595"/>
            <a:chOff x="978132" y="3089596"/>
            <a:chExt cx="7131102" cy="937595"/>
          </a:xfrm>
        </p:grpSpPr>
        <p:sp>
          <p:nvSpPr>
            <p:cNvPr id="27" name="Oval 94"/>
            <p:cNvSpPr>
              <a:spLocks noChangeAspect="1"/>
            </p:cNvSpPr>
            <p:nvPr/>
          </p:nvSpPr>
          <p:spPr>
            <a:xfrm>
              <a:off x="978132" y="3146495"/>
              <a:ext cx="883626" cy="88069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r>
                <a:rPr lang="en-US" sz="3000" b="1" kern="0" dirty="0">
                  <a:latin typeface="Arial" panose="020B0604020202020204"/>
                </a:rPr>
                <a:t>01</a:t>
              </a:r>
            </a:p>
          </p:txBody>
        </p:sp>
        <p:sp>
          <p:nvSpPr>
            <p:cNvPr id="30" name="Oval 94"/>
            <p:cNvSpPr>
              <a:spLocks noChangeAspect="1"/>
            </p:cNvSpPr>
            <p:nvPr/>
          </p:nvSpPr>
          <p:spPr>
            <a:xfrm>
              <a:off x="4186091" y="3096375"/>
              <a:ext cx="883626" cy="88069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r>
                <a:rPr lang="en-US" sz="3000" b="1" kern="0" dirty="0" smtClean="0">
                  <a:latin typeface="Arial" panose="020B0604020202020204"/>
                </a:rPr>
                <a:t>0</a:t>
              </a:r>
              <a:r>
                <a:rPr lang="en-US" altLang="zh-TW" sz="3000" b="1" kern="0" dirty="0" smtClean="0">
                  <a:latin typeface="Arial" panose="020B0604020202020204"/>
                </a:rPr>
                <a:t>2</a:t>
              </a:r>
              <a:endParaRPr lang="en-US" sz="3000" b="1" kern="0" dirty="0">
                <a:latin typeface="Arial" panose="020B0604020202020204"/>
              </a:endParaRPr>
            </a:p>
          </p:txBody>
        </p:sp>
        <p:sp>
          <p:nvSpPr>
            <p:cNvPr id="37" name="Oval 94"/>
            <p:cNvSpPr>
              <a:spLocks noChangeAspect="1"/>
            </p:cNvSpPr>
            <p:nvPr/>
          </p:nvSpPr>
          <p:spPr>
            <a:xfrm>
              <a:off x="7225608" y="3089596"/>
              <a:ext cx="883626" cy="880696"/>
            </a:xfrm>
            <a:prstGeom prst="ellipse">
              <a:avLst/>
            </a:prstGeom>
            <a:solidFill>
              <a:srgbClr val="ADF5F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r>
                <a:rPr lang="en-US" sz="3000" b="1" kern="0" dirty="0" smtClean="0">
                  <a:latin typeface="Arial" panose="020B0604020202020204"/>
                </a:rPr>
                <a:t>0</a:t>
              </a:r>
              <a:r>
                <a:rPr lang="en-US" altLang="zh-TW" sz="3000" b="1" kern="0" dirty="0" smtClean="0">
                  <a:latin typeface="Arial" panose="020B0604020202020204"/>
                </a:rPr>
                <a:t>3</a:t>
              </a:r>
              <a:endParaRPr lang="en-US" sz="3000" b="1" kern="0" dirty="0">
                <a:latin typeface="Arial" panose="020B0604020202020204"/>
              </a:endParaRPr>
            </a:p>
          </p:txBody>
        </p:sp>
      </p:grpSp>
      <p:cxnSp>
        <p:nvCxnSpPr>
          <p:cNvPr id="39" name="직선 연결선 76"/>
          <p:cNvCxnSpPr/>
          <p:nvPr/>
        </p:nvCxnSpPr>
        <p:spPr>
          <a:xfrm flipH="1">
            <a:off x="-37971" y="1260374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22">
            <a:extLst>
              <a:ext uri="{FF2B5EF4-FFF2-40B4-BE49-F238E27FC236}">
                <a16:creationId xmlns:a16="http://schemas.microsoft.com/office/drawing/2014/main" xmlns="" id="{B3F80892-419A-48FA-96A4-EE3A1360FF93}"/>
              </a:ext>
            </a:extLst>
          </p:cNvPr>
          <p:cNvSpPr txBox="1"/>
          <p:nvPr/>
        </p:nvSpPr>
        <p:spPr>
          <a:xfrm>
            <a:off x="1472532" y="370251"/>
            <a:ext cx="1023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老重建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減稅</a:t>
            </a:r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減免範圍</a:t>
            </a:r>
            <a:endParaRPr lang="en-US" altLang="zh-TW" sz="28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624855" y="18633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1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02975" y="785150"/>
            <a:ext cx="4190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與危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老條例第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條租稅優惠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規定相同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99503" y="6394263"/>
            <a:ext cx="8730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懶人包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7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8B258F5E-FCA7-4EE5-AA33-69262E2734A2}"/>
              </a:ext>
            </a:extLst>
          </p:cNvPr>
          <p:cNvGrpSpPr/>
          <p:nvPr/>
        </p:nvGrpSpPr>
        <p:grpSpPr>
          <a:xfrm>
            <a:off x="1022551" y="4903027"/>
            <a:ext cx="4958579" cy="652824"/>
            <a:chOff x="1022551" y="4903027"/>
            <a:chExt cx="4958579" cy="652824"/>
          </a:xfrm>
        </p:grpSpPr>
        <p:sp>
          <p:nvSpPr>
            <p:cNvPr id="9" name="任意多边形 18"/>
            <p:cNvSpPr/>
            <p:nvPr/>
          </p:nvSpPr>
          <p:spPr bwMode="auto">
            <a:xfrm>
              <a:off x="1022551" y="4903027"/>
              <a:ext cx="4958579" cy="652824"/>
            </a:xfrm>
            <a:custGeom>
              <a:avLst/>
              <a:gdLst>
                <a:gd name="T0" fmla="*/ 216100 w 3279285"/>
                <a:gd name="T1" fmla="*/ 0 h 431880"/>
                <a:gd name="T2" fmla="*/ 2354790 w 3279285"/>
                <a:gd name="T3" fmla="*/ 0 h 431880"/>
                <a:gd name="T4" fmla="*/ 2424017 w 3279285"/>
                <a:gd name="T5" fmla="*/ 76044 h 431880"/>
                <a:gd name="T6" fmla="*/ 3159270 w 3279285"/>
                <a:gd name="T7" fmla="*/ 425214 h 431880"/>
                <a:gd name="T8" fmla="*/ 3281735 w 3279285"/>
                <a:gd name="T9" fmla="*/ 431389 h 431880"/>
                <a:gd name="T10" fmla="*/ 3280825 w 3279285"/>
                <a:gd name="T11" fmla="*/ 431480 h 431880"/>
                <a:gd name="T12" fmla="*/ 216100 w 3279285"/>
                <a:gd name="T13" fmla="*/ 431480 h 431880"/>
                <a:gd name="T14" fmla="*/ 0 w 3279285"/>
                <a:gd name="T15" fmla="*/ 215740 h 431880"/>
                <a:gd name="T16" fmla="*/ 216100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rgbClr val="049AAB">
                <a:alpha val="10000"/>
              </a:srgbClr>
            </a:solidFill>
            <a:ln w="28575">
              <a:solidFill>
                <a:srgbClr val="049AAB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en-US" altLang="zh-CN" sz="1799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45328" y="4963713"/>
              <a:ext cx="1261884" cy="523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799" b="1" dirty="0" smtClean="0">
                  <a:solidFill>
                    <a:srgbClr val="049A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自然人</a:t>
              </a:r>
              <a:endParaRPr lang="en-US" altLang="zh-CN" sz="2799" b="1" dirty="0">
                <a:solidFill>
                  <a:srgbClr val="049A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BEE51B42-2CE7-43E4-AE6A-C47F469642E4}"/>
              </a:ext>
            </a:extLst>
          </p:cNvPr>
          <p:cNvGrpSpPr/>
          <p:nvPr/>
        </p:nvGrpSpPr>
        <p:grpSpPr>
          <a:xfrm>
            <a:off x="6065131" y="1883720"/>
            <a:ext cx="4951381" cy="652824"/>
            <a:chOff x="6065131" y="1883720"/>
            <a:chExt cx="4951381" cy="652824"/>
          </a:xfrm>
        </p:grpSpPr>
        <p:sp>
          <p:nvSpPr>
            <p:cNvPr id="10" name="任意多边形 17"/>
            <p:cNvSpPr/>
            <p:nvPr/>
          </p:nvSpPr>
          <p:spPr bwMode="auto">
            <a:xfrm>
              <a:off x="6065131" y="1883720"/>
              <a:ext cx="4951381" cy="652824"/>
            </a:xfrm>
            <a:custGeom>
              <a:avLst/>
              <a:gdLst>
                <a:gd name="T0" fmla="*/ 27359 w 3275513"/>
                <a:gd name="T1" fmla="*/ 0 h 431880"/>
                <a:gd name="T2" fmla="*/ 3057238 w 3275513"/>
                <a:gd name="T3" fmla="*/ 0 h 431880"/>
                <a:gd name="T4" fmla="*/ 3273013 w 3275513"/>
                <a:gd name="T5" fmla="*/ 215740 h 431880"/>
                <a:gd name="T6" fmla="*/ 3057238 w 3275513"/>
                <a:gd name="T7" fmla="*/ 431480 h 431880"/>
                <a:gd name="T8" fmla="*/ 872766 w 3275513"/>
                <a:gd name="T9" fmla="*/ 431480 h 431880"/>
                <a:gd name="T10" fmla="*/ 803640 w 3275513"/>
                <a:gd name="T11" fmla="*/ 355438 h 431880"/>
                <a:gd name="T12" fmla="*/ 69496 w 3275513"/>
                <a:gd name="T13" fmla="*/ 6267 h 431880"/>
                <a:gd name="T14" fmla="*/ 0 w 3275513"/>
                <a:gd name="T15" fmla="*/ 2755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49AAB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799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070721" y="1948586"/>
              <a:ext cx="1620957" cy="523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799" b="1" dirty="0" smtClean="0">
                  <a:solidFill>
                    <a:srgbClr val="049A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非自然人</a:t>
              </a:r>
              <a:endParaRPr lang="en-US" altLang="zh-CN" sz="2799" b="1" dirty="0">
                <a:solidFill>
                  <a:srgbClr val="049A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0"/>
          <p:cNvSpPr txBox="1"/>
          <p:nvPr/>
        </p:nvSpPr>
        <p:spPr>
          <a:xfrm>
            <a:off x="1013870" y="3686196"/>
            <a:ext cx="313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可減免地價稅及房屋稅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1C3511F-962E-44FE-A92C-D7061D67072A}"/>
              </a:ext>
            </a:extLst>
          </p:cNvPr>
          <p:cNvGrpSpPr/>
          <p:nvPr/>
        </p:nvGrpSpPr>
        <p:grpSpPr>
          <a:xfrm>
            <a:off x="4363470" y="2070929"/>
            <a:ext cx="3292919" cy="3295321"/>
            <a:chOff x="4363470" y="2070929"/>
            <a:chExt cx="3292919" cy="3295321"/>
          </a:xfrm>
        </p:grpSpPr>
        <p:grpSp>
          <p:nvGrpSpPr>
            <p:cNvPr id="4" name="组合 3"/>
            <p:cNvGrpSpPr/>
            <p:nvPr/>
          </p:nvGrpSpPr>
          <p:grpSpPr>
            <a:xfrm>
              <a:off x="4363470" y="2070929"/>
              <a:ext cx="3292919" cy="3295321"/>
              <a:chOff x="4365174" y="2070399"/>
              <a:chExt cx="3294205" cy="3296608"/>
            </a:xfrm>
            <a:solidFill>
              <a:srgbClr val="01304C"/>
            </a:solidFill>
          </p:grpSpPr>
          <p:grpSp>
            <p:nvGrpSpPr>
              <p:cNvPr id="5" name="组合 4"/>
              <p:cNvGrpSpPr/>
              <p:nvPr/>
            </p:nvGrpSpPr>
            <p:grpSpPr>
              <a:xfrm>
                <a:off x="4550909" y="2249849"/>
                <a:ext cx="2935798" cy="2935802"/>
                <a:chOff x="4598426" y="1496202"/>
                <a:chExt cx="3167150" cy="3167154"/>
              </a:xfrm>
              <a:grpFill/>
            </p:grpSpPr>
            <p:sp>
              <p:nvSpPr>
                <p:cNvPr id="7" name="椭圆 6"/>
                <p:cNvSpPr/>
                <p:nvPr/>
              </p:nvSpPr>
              <p:spPr>
                <a:xfrm flipH="1">
                  <a:off x="4598426" y="1496202"/>
                  <a:ext cx="3167150" cy="31671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34">
                    <a:defRPr/>
                  </a:pPr>
                  <a:endParaRPr lang="zh-CN" altLang="en-US" sz="9596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 flipH="1">
                  <a:off x="4672200" y="1569976"/>
                  <a:ext cx="3019603" cy="301960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034">
                    <a:defRPr/>
                  </a:pPr>
                  <a:endParaRPr lang="zh-CN" altLang="en-US" sz="9596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" name="同心圆 76"/>
              <p:cNvSpPr/>
              <p:nvPr/>
            </p:nvSpPr>
            <p:spPr>
              <a:xfrm>
                <a:off x="4365174" y="2070399"/>
                <a:ext cx="3294205" cy="3296608"/>
              </a:xfrm>
              <a:prstGeom prst="donut">
                <a:avLst>
                  <a:gd name="adj" fmla="val 6327"/>
                </a:avLst>
              </a:prstGeom>
              <a:grpFill/>
              <a:ln w="38100">
                <a:solidFill>
                  <a:srgbClr val="9BD744"/>
                </a:solidFill>
                <a:rou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5028978" y="3952735"/>
              <a:ext cx="2002762" cy="584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199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起造人</a:t>
              </a:r>
              <a:endParaRPr lang="zh-CN" altLang="en-US" sz="31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10"/>
          <p:cNvSpPr txBox="1"/>
          <p:nvPr/>
        </p:nvSpPr>
        <p:spPr>
          <a:xfrm>
            <a:off x="816429" y="2250310"/>
            <a:ext cx="3447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重建後房地係供居住使用，減稅助益高於非自然人，應鼓勵重建。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881132" y="2910173"/>
            <a:ext cx="313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36" indent="-285636" algn="just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審核重建計畫基地是否符合減稅要件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8115112" y="3886041"/>
            <a:ext cx="3135380" cy="189680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整體開發區域</a:t>
            </a:r>
            <a:endParaRPr lang="en-US" altLang="zh-TW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都市更新地區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just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TW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人口增加率</a:t>
            </a:r>
            <a:endParaRPr lang="en-US" altLang="zh-TW" sz="2400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just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老屋比率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3F80892-419A-48FA-96A4-EE3A1360FF93}"/>
              </a:ext>
            </a:extLst>
          </p:cNvPr>
          <p:cNvSpPr txBox="1"/>
          <p:nvPr/>
        </p:nvSpPr>
        <p:spPr>
          <a:xfrm>
            <a:off x="1532757" y="291521"/>
            <a:ext cx="971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老重建減稅審查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辦法之審核重點項目說明</a:t>
            </a:r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地區發展趨勢</a:t>
            </a:r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702214" y="2829612"/>
            <a:ext cx="620872" cy="888025"/>
            <a:chOff x="1673263" y="4549849"/>
            <a:chExt cx="1739476" cy="2303372"/>
          </a:xfrm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 flipH="1" flipV="1">
              <a:off x="1979105" y="4549849"/>
              <a:ext cx="1103898" cy="1056110"/>
            </a:xfrm>
            <a:custGeom>
              <a:avLst/>
              <a:gdLst>
                <a:gd name="T0" fmla="*/ 336 w 1009"/>
                <a:gd name="T1" fmla="*/ 893 h 967"/>
                <a:gd name="T2" fmla="*/ 892 w 1009"/>
                <a:gd name="T3" fmla="*/ 623 h 967"/>
                <a:gd name="T4" fmla="*/ 490 w 1009"/>
                <a:gd name="T5" fmla="*/ 27 h 967"/>
                <a:gd name="T6" fmla="*/ 39 w 1009"/>
                <a:gd name="T7" fmla="*/ 502 h 967"/>
                <a:gd name="T8" fmla="*/ 336 w 1009"/>
                <a:gd name="T9" fmla="*/ 893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9" h="967">
                  <a:moveTo>
                    <a:pt x="336" y="893"/>
                  </a:moveTo>
                  <a:cubicBezTo>
                    <a:pt x="560" y="967"/>
                    <a:pt x="813" y="845"/>
                    <a:pt x="892" y="623"/>
                  </a:cubicBezTo>
                  <a:cubicBezTo>
                    <a:pt x="1009" y="359"/>
                    <a:pt x="782" y="12"/>
                    <a:pt x="490" y="27"/>
                  </a:cubicBezTo>
                  <a:cubicBezTo>
                    <a:pt x="234" y="0"/>
                    <a:pt x="0" y="248"/>
                    <a:pt x="39" y="502"/>
                  </a:cubicBezTo>
                  <a:cubicBezTo>
                    <a:pt x="28" y="683"/>
                    <a:pt x="174" y="835"/>
                    <a:pt x="336" y="8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2"/>
            <p:cNvSpPr>
              <a:spLocks/>
            </p:cNvSpPr>
            <p:nvPr/>
          </p:nvSpPr>
          <p:spPr bwMode="auto">
            <a:xfrm flipH="1" flipV="1">
              <a:off x="1673263" y="5591623"/>
              <a:ext cx="1739476" cy="1261598"/>
            </a:xfrm>
            <a:custGeom>
              <a:avLst/>
              <a:gdLst>
                <a:gd name="T0" fmla="*/ 152 w 1594"/>
                <a:gd name="T1" fmla="*/ 918 h 1153"/>
                <a:gd name="T2" fmla="*/ 759 w 1594"/>
                <a:gd name="T3" fmla="*/ 1133 h 1153"/>
                <a:gd name="T4" fmla="*/ 1466 w 1594"/>
                <a:gd name="T5" fmla="*/ 868 h 1153"/>
                <a:gd name="T6" fmla="*/ 1594 w 1594"/>
                <a:gd name="T7" fmla="*/ 6 h 1153"/>
                <a:gd name="T8" fmla="*/ 1311 w 1594"/>
                <a:gd name="T9" fmla="*/ 20 h 1153"/>
                <a:gd name="T10" fmla="*/ 1253 w 1594"/>
                <a:gd name="T11" fmla="*/ 512 h 1153"/>
                <a:gd name="T12" fmla="*/ 1231 w 1594"/>
                <a:gd name="T13" fmla="*/ 6 h 1153"/>
                <a:gd name="T14" fmla="*/ 397 w 1594"/>
                <a:gd name="T15" fmla="*/ 4 h 1153"/>
                <a:gd name="T16" fmla="*/ 370 w 1594"/>
                <a:gd name="T17" fmla="*/ 507 h 1153"/>
                <a:gd name="T18" fmla="*/ 284 w 1594"/>
                <a:gd name="T19" fmla="*/ 8 h 1153"/>
                <a:gd name="T20" fmla="*/ 0 w 1594"/>
                <a:gd name="T21" fmla="*/ 9 h 1153"/>
                <a:gd name="T22" fmla="*/ 152 w 1594"/>
                <a:gd name="T23" fmla="*/ 918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4" h="1153">
                  <a:moveTo>
                    <a:pt x="152" y="918"/>
                  </a:moveTo>
                  <a:cubicBezTo>
                    <a:pt x="305" y="1085"/>
                    <a:pt x="538" y="1149"/>
                    <a:pt x="759" y="1133"/>
                  </a:cubicBezTo>
                  <a:cubicBezTo>
                    <a:pt x="1016" y="1153"/>
                    <a:pt x="1302" y="1078"/>
                    <a:pt x="1466" y="868"/>
                  </a:cubicBezTo>
                  <a:cubicBezTo>
                    <a:pt x="1575" y="597"/>
                    <a:pt x="1582" y="295"/>
                    <a:pt x="1594" y="6"/>
                  </a:cubicBezTo>
                  <a:cubicBezTo>
                    <a:pt x="1500" y="7"/>
                    <a:pt x="1405" y="8"/>
                    <a:pt x="1311" y="20"/>
                  </a:cubicBezTo>
                  <a:cubicBezTo>
                    <a:pt x="1319" y="186"/>
                    <a:pt x="1281" y="349"/>
                    <a:pt x="1253" y="512"/>
                  </a:cubicBezTo>
                  <a:cubicBezTo>
                    <a:pt x="1230" y="344"/>
                    <a:pt x="1236" y="175"/>
                    <a:pt x="1231" y="6"/>
                  </a:cubicBezTo>
                  <a:cubicBezTo>
                    <a:pt x="953" y="0"/>
                    <a:pt x="675" y="0"/>
                    <a:pt x="397" y="4"/>
                  </a:cubicBezTo>
                  <a:cubicBezTo>
                    <a:pt x="391" y="172"/>
                    <a:pt x="388" y="340"/>
                    <a:pt x="370" y="507"/>
                  </a:cubicBezTo>
                  <a:cubicBezTo>
                    <a:pt x="341" y="341"/>
                    <a:pt x="315" y="174"/>
                    <a:pt x="284" y="8"/>
                  </a:cubicBezTo>
                  <a:cubicBezTo>
                    <a:pt x="189" y="8"/>
                    <a:pt x="95" y="8"/>
                    <a:pt x="0" y="9"/>
                  </a:cubicBezTo>
                  <a:cubicBezTo>
                    <a:pt x="49" y="311"/>
                    <a:pt x="16" y="636"/>
                    <a:pt x="152" y="9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629495" y="2915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2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2908607" y="5018417"/>
            <a:ext cx="1186465" cy="936776"/>
            <a:chOff x="10486871" y="3900010"/>
            <a:chExt cx="1543024" cy="1146293"/>
          </a:xfrm>
        </p:grpSpPr>
        <p:sp>
          <p:nvSpPr>
            <p:cNvPr id="33" name="任意多边形 8"/>
            <p:cNvSpPr/>
            <p:nvPr/>
          </p:nvSpPr>
          <p:spPr>
            <a:xfrm rot="5400000" flipV="1">
              <a:off x="10685236" y="3701645"/>
              <a:ext cx="1146293" cy="15430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圆角矩形 9"/>
            <p:cNvSpPr/>
            <p:nvPr/>
          </p:nvSpPr>
          <p:spPr>
            <a:xfrm rot="5400000">
              <a:off x="10780983" y="3805854"/>
              <a:ext cx="976410" cy="1354352"/>
            </a:xfrm>
            <a:prstGeom prst="roundRect">
              <a:avLst>
                <a:gd name="adj" fmla="val 14632"/>
              </a:avLst>
            </a:prstGeom>
            <a:solidFill>
              <a:srgbClr val="9BD744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0773730" y="4189083"/>
              <a:ext cx="8515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符合</a:t>
              </a:r>
              <a:endParaRPr lang="zh-TW" altLang="en-US" sz="26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599503" y="6394263"/>
            <a:ext cx="8730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懶人包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2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713431" y="1150322"/>
            <a:ext cx="3701221" cy="1146293"/>
            <a:chOff x="2713431" y="1150322"/>
            <a:chExt cx="3701221" cy="1146293"/>
          </a:xfrm>
        </p:grpSpPr>
        <p:grpSp>
          <p:nvGrpSpPr>
            <p:cNvPr id="5" name="群組 4"/>
            <p:cNvGrpSpPr/>
            <p:nvPr/>
          </p:nvGrpSpPr>
          <p:grpSpPr>
            <a:xfrm>
              <a:off x="2713431" y="1150322"/>
              <a:ext cx="3701221" cy="1146293"/>
              <a:chOff x="2713431" y="1150322"/>
              <a:chExt cx="3701221" cy="1146293"/>
            </a:xfrm>
          </p:grpSpPr>
          <p:sp>
            <p:nvSpPr>
              <p:cNvPr id="19" name="箭头2"/>
              <p:cNvSpPr>
                <a:spLocks noChangeArrowheads="1"/>
              </p:cNvSpPr>
              <p:nvPr/>
            </p:nvSpPr>
            <p:spPr bwMode="auto">
              <a:xfrm rot="-5400000">
                <a:off x="3386070" y="983035"/>
                <a:ext cx="325967" cy="1671245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45" y="472"/>
                  </a:cxn>
                  <a:cxn ang="0">
                    <a:pos x="0" y="474"/>
                  </a:cxn>
                  <a:cxn ang="0">
                    <a:pos x="72" y="604"/>
                  </a:cxn>
                  <a:cxn ang="0">
                    <a:pos x="142" y="474"/>
                  </a:cxn>
                  <a:cxn ang="0">
                    <a:pos x="100" y="474"/>
                  </a:cxn>
                  <a:cxn ang="0">
                    <a:pos x="99" y="0"/>
                  </a:cxn>
                  <a:cxn ang="0">
                    <a:pos x="37" y="1"/>
                  </a:cxn>
                </a:cxnLst>
                <a:rect l="0" t="0" r="r" b="b"/>
                <a:pathLst>
                  <a:path w="142" h="604">
                    <a:moveTo>
                      <a:pt x="37" y="1"/>
                    </a:moveTo>
                    <a:lnTo>
                      <a:pt x="45" y="472"/>
                    </a:lnTo>
                    <a:lnTo>
                      <a:pt x="0" y="474"/>
                    </a:lnTo>
                    <a:lnTo>
                      <a:pt x="72" y="604"/>
                    </a:lnTo>
                    <a:lnTo>
                      <a:pt x="142" y="474"/>
                    </a:lnTo>
                    <a:lnTo>
                      <a:pt x="100" y="474"/>
                    </a:lnTo>
                    <a:lnTo>
                      <a:pt x="99" y="0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2815" tIns="41407" rIns="82815" bIns="41407" anchor="ctr"/>
              <a:lstStyle/>
              <a:p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组合 7"/>
              <p:cNvGrpSpPr/>
              <p:nvPr/>
            </p:nvGrpSpPr>
            <p:grpSpPr>
              <a:xfrm rot="5400000">
                <a:off x="4880819" y="762782"/>
                <a:ext cx="1146293" cy="1921373"/>
                <a:chOff x="1115616" y="1077584"/>
                <a:chExt cx="1224136" cy="2562492"/>
              </a:xfrm>
            </p:grpSpPr>
            <p:sp>
              <p:nvSpPr>
                <p:cNvPr id="30" name="任意多边形 8"/>
                <p:cNvSpPr/>
                <p:nvPr/>
              </p:nvSpPr>
              <p:spPr>
                <a:xfrm flipV="1">
                  <a:off x="1115616" y="1077584"/>
                  <a:ext cx="1224136" cy="2562492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FF0000"/>
                  </a:solidFill>
                </a:ln>
                <a:effectLst>
                  <a:outerShdw blurRad="2667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圆角矩形 9"/>
                <p:cNvSpPr/>
                <p:nvPr/>
              </p:nvSpPr>
              <p:spPr>
                <a:xfrm>
                  <a:off x="1216869" y="1216302"/>
                  <a:ext cx="1042717" cy="2249166"/>
                </a:xfrm>
                <a:prstGeom prst="roundRect">
                  <a:avLst>
                    <a:gd name="adj" fmla="val 14632"/>
                  </a:avLst>
                </a:prstGeom>
                <a:solidFill>
                  <a:srgbClr val="9BD744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" name="文字方塊 2"/>
            <p:cNvSpPr txBox="1"/>
            <p:nvPr/>
          </p:nvSpPr>
          <p:spPr>
            <a:xfrm>
              <a:off x="4861495" y="1477246"/>
              <a:ext cx="11849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不符合</a:t>
              </a:r>
              <a:endParaRPr lang="zh-TW" altLang="en-US" sz="26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714963" y="2628190"/>
            <a:ext cx="9314932" cy="3981837"/>
            <a:chOff x="2714963" y="2628190"/>
            <a:chExt cx="9314932" cy="3981837"/>
          </a:xfrm>
        </p:grpSpPr>
        <p:grpSp>
          <p:nvGrpSpPr>
            <p:cNvPr id="6" name="群組 5"/>
            <p:cNvGrpSpPr/>
            <p:nvPr/>
          </p:nvGrpSpPr>
          <p:grpSpPr>
            <a:xfrm>
              <a:off x="2714963" y="2628190"/>
              <a:ext cx="9314932" cy="3981837"/>
              <a:chOff x="2714963" y="2628190"/>
              <a:chExt cx="9314932" cy="3981837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8867754" y="2915172"/>
                <a:ext cx="1474924" cy="3183467"/>
                <a:chOff x="9592281" y="2844457"/>
                <a:chExt cx="1474924" cy="3183467"/>
              </a:xfrm>
            </p:grpSpPr>
            <p:sp>
              <p:nvSpPr>
                <p:cNvPr id="26" name="箭头2"/>
                <p:cNvSpPr>
                  <a:spLocks noChangeArrowheads="1"/>
                </p:cNvSpPr>
                <p:nvPr/>
              </p:nvSpPr>
              <p:spPr bwMode="auto">
                <a:xfrm rot="16200000">
                  <a:off x="10412942" y="3950544"/>
                  <a:ext cx="325967" cy="982558"/>
                </a:xfrm>
                <a:custGeom>
                  <a:avLst/>
                  <a:gdLst/>
                  <a:ahLst/>
                  <a:cxnLst>
                    <a:cxn ang="0">
                      <a:pos x="37" y="1"/>
                    </a:cxn>
                    <a:cxn ang="0">
                      <a:pos x="45" y="472"/>
                    </a:cxn>
                    <a:cxn ang="0">
                      <a:pos x="0" y="474"/>
                    </a:cxn>
                    <a:cxn ang="0">
                      <a:pos x="72" y="604"/>
                    </a:cxn>
                    <a:cxn ang="0">
                      <a:pos x="142" y="474"/>
                    </a:cxn>
                    <a:cxn ang="0">
                      <a:pos x="100" y="474"/>
                    </a:cxn>
                    <a:cxn ang="0">
                      <a:pos x="99" y="0"/>
                    </a:cxn>
                    <a:cxn ang="0">
                      <a:pos x="37" y="1"/>
                    </a:cxn>
                  </a:cxnLst>
                  <a:rect l="0" t="0" r="r" b="b"/>
                  <a:pathLst>
                    <a:path w="142" h="604">
                      <a:moveTo>
                        <a:pt x="37" y="1"/>
                      </a:moveTo>
                      <a:lnTo>
                        <a:pt x="45" y="472"/>
                      </a:lnTo>
                      <a:lnTo>
                        <a:pt x="0" y="474"/>
                      </a:lnTo>
                      <a:lnTo>
                        <a:pt x="72" y="604"/>
                      </a:lnTo>
                      <a:lnTo>
                        <a:pt x="142" y="474"/>
                      </a:lnTo>
                      <a:lnTo>
                        <a:pt x="100" y="474"/>
                      </a:lnTo>
                      <a:lnTo>
                        <a:pt x="99" y="0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82815" tIns="41407" rIns="82815" bIns="41407" anchor="ctr"/>
                <a:lstStyle/>
                <a:p>
                  <a:endParaRPr lang="zh-CN" alt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箭头3"/>
                <p:cNvSpPr>
                  <a:spLocks noChangeArrowheads="1"/>
                </p:cNvSpPr>
                <p:nvPr/>
              </p:nvSpPr>
              <p:spPr bwMode="auto">
                <a:xfrm flipH="1" flipV="1">
                  <a:off x="9592281" y="4093953"/>
                  <a:ext cx="984730" cy="1933971"/>
                </a:xfrm>
                <a:custGeom>
                  <a:avLst/>
                  <a:gdLst/>
                  <a:ahLst/>
                  <a:cxnLst>
                    <a:cxn ang="0">
                      <a:pos x="118" y="1044"/>
                    </a:cxn>
                    <a:cxn ang="0">
                      <a:pos x="128" y="340"/>
                    </a:cxn>
                    <a:cxn ang="0">
                      <a:pos x="264" y="210"/>
                    </a:cxn>
                    <a:cxn ang="0">
                      <a:pos x="720" y="202"/>
                    </a:cxn>
                    <a:cxn ang="0">
                      <a:pos x="720" y="320"/>
                    </a:cxn>
                    <a:cxn ang="0">
                      <a:pos x="933" y="153"/>
                    </a:cxn>
                    <a:cxn ang="0">
                      <a:pos x="712" y="0"/>
                    </a:cxn>
                    <a:cxn ang="0">
                      <a:pos x="714" y="92"/>
                    </a:cxn>
                    <a:cxn ang="0">
                      <a:pos x="234" y="94"/>
                    </a:cxn>
                    <a:cxn ang="0">
                      <a:pos x="0" y="298"/>
                    </a:cxn>
                    <a:cxn ang="0">
                      <a:pos x="0" y="1058"/>
                    </a:cxn>
                    <a:cxn ang="0">
                      <a:pos x="118" y="1044"/>
                    </a:cxn>
                  </a:cxnLst>
                  <a:rect l="0" t="0" r="r" b="b"/>
                  <a:pathLst>
                    <a:path w="933" h="1182">
                      <a:moveTo>
                        <a:pt x="118" y="1044"/>
                      </a:moveTo>
                      <a:lnTo>
                        <a:pt x="128" y="340"/>
                      </a:lnTo>
                      <a:cubicBezTo>
                        <a:pt x="134" y="214"/>
                        <a:pt x="182" y="212"/>
                        <a:pt x="264" y="210"/>
                      </a:cubicBezTo>
                      <a:lnTo>
                        <a:pt x="720" y="202"/>
                      </a:lnTo>
                      <a:lnTo>
                        <a:pt x="720" y="320"/>
                      </a:lnTo>
                      <a:lnTo>
                        <a:pt x="933" y="153"/>
                      </a:lnTo>
                      <a:lnTo>
                        <a:pt x="712" y="0"/>
                      </a:lnTo>
                      <a:lnTo>
                        <a:pt x="714" y="92"/>
                      </a:lnTo>
                      <a:cubicBezTo>
                        <a:pt x="714" y="92"/>
                        <a:pt x="406" y="94"/>
                        <a:pt x="234" y="94"/>
                      </a:cubicBezTo>
                      <a:cubicBezTo>
                        <a:pt x="60" y="96"/>
                        <a:pt x="2" y="156"/>
                        <a:pt x="0" y="298"/>
                      </a:cubicBezTo>
                      <a:lnTo>
                        <a:pt x="0" y="1058"/>
                      </a:lnTo>
                      <a:cubicBezTo>
                        <a:pt x="20" y="1182"/>
                        <a:pt x="93" y="1170"/>
                        <a:pt x="118" y="1044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82815" tIns="41407" rIns="82815" bIns="41407" anchor="ctr"/>
                <a:lstStyle/>
                <a:p>
                  <a:endParaRPr lang="zh-CN" alt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箭头1"/>
                <p:cNvSpPr>
                  <a:spLocks noChangeArrowheads="1"/>
                </p:cNvSpPr>
                <p:nvPr/>
              </p:nvSpPr>
              <p:spPr bwMode="auto">
                <a:xfrm flipH="1">
                  <a:off x="9592281" y="2844457"/>
                  <a:ext cx="984730" cy="2422526"/>
                </a:xfrm>
                <a:custGeom>
                  <a:avLst/>
                  <a:gdLst/>
                  <a:ahLst/>
                  <a:cxnLst>
                    <a:cxn ang="0">
                      <a:pos x="118" y="1044"/>
                    </a:cxn>
                    <a:cxn ang="0">
                      <a:pos x="128" y="340"/>
                    </a:cxn>
                    <a:cxn ang="0">
                      <a:pos x="264" y="210"/>
                    </a:cxn>
                    <a:cxn ang="0">
                      <a:pos x="720" y="202"/>
                    </a:cxn>
                    <a:cxn ang="0">
                      <a:pos x="720" y="320"/>
                    </a:cxn>
                    <a:cxn ang="0">
                      <a:pos x="933" y="153"/>
                    </a:cxn>
                    <a:cxn ang="0">
                      <a:pos x="712" y="0"/>
                    </a:cxn>
                    <a:cxn ang="0">
                      <a:pos x="714" y="92"/>
                    </a:cxn>
                    <a:cxn ang="0">
                      <a:pos x="234" y="94"/>
                    </a:cxn>
                    <a:cxn ang="0">
                      <a:pos x="0" y="298"/>
                    </a:cxn>
                    <a:cxn ang="0">
                      <a:pos x="0" y="1058"/>
                    </a:cxn>
                    <a:cxn ang="0">
                      <a:pos x="118" y="1044"/>
                    </a:cxn>
                  </a:cxnLst>
                  <a:rect l="0" t="0" r="r" b="b"/>
                  <a:pathLst>
                    <a:path w="933" h="1182">
                      <a:moveTo>
                        <a:pt x="118" y="1044"/>
                      </a:moveTo>
                      <a:lnTo>
                        <a:pt x="128" y="340"/>
                      </a:lnTo>
                      <a:cubicBezTo>
                        <a:pt x="134" y="214"/>
                        <a:pt x="182" y="212"/>
                        <a:pt x="264" y="210"/>
                      </a:cubicBezTo>
                      <a:lnTo>
                        <a:pt x="720" y="202"/>
                      </a:lnTo>
                      <a:lnTo>
                        <a:pt x="720" y="320"/>
                      </a:lnTo>
                      <a:lnTo>
                        <a:pt x="933" y="153"/>
                      </a:lnTo>
                      <a:lnTo>
                        <a:pt x="712" y="0"/>
                      </a:lnTo>
                      <a:lnTo>
                        <a:pt x="714" y="92"/>
                      </a:lnTo>
                      <a:cubicBezTo>
                        <a:pt x="714" y="92"/>
                        <a:pt x="406" y="94"/>
                        <a:pt x="234" y="94"/>
                      </a:cubicBezTo>
                      <a:cubicBezTo>
                        <a:pt x="60" y="96"/>
                        <a:pt x="2" y="156"/>
                        <a:pt x="0" y="298"/>
                      </a:cubicBezTo>
                      <a:lnTo>
                        <a:pt x="0" y="1058"/>
                      </a:lnTo>
                      <a:cubicBezTo>
                        <a:pt x="20" y="1182"/>
                        <a:pt x="93" y="1170"/>
                        <a:pt x="118" y="1044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82815" tIns="41407" rIns="82815" bIns="41407" anchor="ctr"/>
                <a:lstStyle/>
                <a:p>
                  <a:endParaRPr lang="zh-CN" alt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" name="箭头2"/>
              <p:cNvSpPr>
                <a:spLocks noChangeArrowheads="1"/>
              </p:cNvSpPr>
              <p:nvPr/>
            </p:nvSpPr>
            <p:spPr bwMode="auto">
              <a:xfrm rot="-5400000">
                <a:off x="3386836" y="3801283"/>
                <a:ext cx="325967" cy="1669714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45" y="472"/>
                  </a:cxn>
                  <a:cxn ang="0">
                    <a:pos x="0" y="474"/>
                  </a:cxn>
                  <a:cxn ang="0">
                    <a:pos x="72" y="604"/>
                  </a:cxn>
                  <a:cxn ang="0">
                    <a:pos x="142" y="474"/>
                  </a:cxn>
                  <a:cxn ang="0">
                    <a:pos x="100" y="474"/>
                  </a:cxn>
                  <a:cxn ang="0">
                    <a:pos x="99" y="0"/>
                  </a:cxn>
                  <a:cxn ang="0">
                    <a:pos x="37" y="1"/>
                  </a:cxn>
                </a:cxnLst>
                <a:rect l="0" t="0" r="r" b="b"/>
                <a:pathLst>
                  <a:path w="142" h="604">
                    <a:moveTo>
                      <a:pt x="37" y="1"/>
                    </a:moveTo>
                    <a:lnTo>
                      <a:pt x="45" y="472"/>
                    </a:lnTo>
                    <a:lnTo>
                      <a:pt x="0" y="474"/>
                    </a:lnTo>
                    <a:lnTo>
                      <a:pt x="72" y="604"/>
                    </a:lnTo>
                    <a:lnTo>
                      <a:pt x="142" y="474"/>
                    </a:lnTo>
                    <a:lnTo>
                      <a:pt x="100" y="474"/>
                    </a:lnTo>
                    <a:lnTo>
                      <a:pt x="99" y="0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2815" tIns="41407" rIns="82815" bIns="41407" anchor="ctr"/>
              <a:lstStyle/>
              <a:p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箭头3"/>
              <p:cNvSpPr>
                <a:spLocks noChangeArrowheads="1"/>
              </p:cNvSpPr>
              <p:nvPr/>
            </p:nvSpPr>
            <p:spPr bwMode="auto">
              <a:xfrm flipV="1">
                <a:off x="3222652" y="4363315"/>
                <a:ext cx="1092200" cy="1851829"/>
              </a:xfrm>
              <a:custGeom>
                <a:avLst/>
                <a:gdLst/>
                <a:ahLst/>
                <a:cxnLst>
                  <a:cxn ang="0">
                    <a:pos x="118" y="1044"/>
                  </a:cxn>
                  <a:cxn ang="0">
                    <a:pos x="128" y="340"/>
                  </a:cxn>
                  <a:cxn ang="0">
                    <a:pos x="264" y="210"/>
                  </a:cxn>
                  <a:cxn ang="0">
                    <a:pos x="720" y="202"/>
                  </a:cxn>
                  <a:cxn ang="0">
                    <a:pos x="720" y="320"/>
                  </a:cxn>
                  <a:cxn ang="0">
                    <a:pos x="933" y="153"/>
                  </a:cxn>
                  <a:cxn ang="0">
                    <a:pos x="712" y="0"/>
                  </a:cxn>
                  <a:cxn ang="0">
                    <a:pos x="714" y="92"/>
                  </a:cxn>
                  <a:cxn ang="0">
                    <a:pos x="234" y="94"/>
                  </a:cxn>
                  <a:cxn ang="0">
                    <a:pos x="0" y="298"/>
                  </a:cxn>
                  <a:cxn ang="0">
                    <a:pos x="0" y="1058"/>
                  </a:cxn>
                  <a:cxn ang="0">
                    <a:pos x="118" y="1044"/>
                  </a:cxn>
                </a:cxnLst>
                <a:rect l="0" t="0" r="r" b="b"/>
                <a:pathLst>
                  <a:path w="933" h="1182">
                    <a:moveTo>
                      <a:pt x="118" y="1044"/>
                    </a:moveTo>
                    <a:lnTo>
                      <a:pt x="128" y="340"/>
                    </a:lnTo>
                    <a:cubicBezTo>
                      <a:pt x="134" y="214"/>
                      <a:pt x="182" y="212"/>
                      <a:pt x="264" y="210"/>
                    </a:cubicBezTo>
                    <a:lnTo>
                      <a:pt x="720" y="202"/>
                    </a:lnTo>
                    <a:lnTo>
                      <a:pt x="720" y="320"/>
                    </a:lnTo>
                    <a:lnTo>
                      <a:pt x="933" y="153"/>
                    </a:lnTo>
                    <a:lnTo>
                      <a:pt x="712" y="0"/>
                    </a:lnTo>
                    <a:lnTo>
                      <a:pt x="714" y="92"/>
                    </a:lnTo>
                    <a:cubicBezTo>
                      <a:pt x="714" y="92"/>
                      <a:pt x="406" y="94"/>
                      <a:pt x="234" y="94"/>
                    </a:cubicBezTo>
                    <a:cubicBezTo>
                      <a:pt x="60" y="96"/>
                      <a:pt x="2" y="156"/>
                      <a:pt x="0" y="298"/>
                    </a:cubicBezTo>
                    <a:lnTo>
                      <a:pt x="0" y="1058"/>
                    </a:lnTo>
                    <a:cubicBezTo>
                      <a:pt x="20" y="1182"/>
                      <a:pt x="93" y="1170"/>
                      <a:pt x="118" y="1044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2815" tIns="41407" rIns="82815" bIns="41407" anchor="ctr"/>
              <a:lstStyle/>
              <a:p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箭头1"/>
              <p:cNvSpPr>
                <a:spLocks noChangeArrowheads="1"/>
              </p:cNvSpPr>
              <p:nvPr/>
            </p:nvSpPr>
            <p:spPr bwMode="auto">
              <a:xfrm>
                <a:off x="3216301" y="3031676"/>
                <a:ext cx="1092200" cy="1880201"/>
              </a:xfrm>
              <a:custGeom>
                <a:avLst/>
                <a:gdLst/>
                <a:ahLst/>
                <a:cxnLst>
                  <a:cxn ang="0">
                    <a:pos x="118" y="1044"/>
                  </a:cxn>
                  <a:cxn ang="0">
                    <a:pos x="128" y="340"/>
                  </a:cxn>
                  <a:cxn ang="0">
                    <a:pos x="264" y="210"/>
                  </a:cxn>
                  <a:cxn ang="0">
                    <a:pos x="720" y="202"/>
                  </a:cxn>
                  <a:cxn ang="0">
                    <a:pos x="720" y="320"/>
                  </a:cxn>
                  <a:cxn ang="0">
                    <a:pos x="933" y="153"/>
                  </a:cxn>
                  <a:cxn ang="0">
                    <a:pos x="712" y="0"/>
                  </a:cxn>
                  <a:cxn ang="0">
                    <a:pos x="714" y="92"/>
                  </a:cxn>
                  <a:cxn ang="0">
                    <a:pos x="234" y="94"/>
                  </a:cxn>
                  <a:cxn ang="0">
                    <a:pos x="0" y="298"/>
                  </a:cxn>
                  <a:cxn ang="0">
                    <a:pos x="0" y="1058"/>
                  </a:cxn>
                  <a:cxn ang="0">
                    <a:pos x="118" y="1044"/>
                  </a:cxn>
                </a:cxnLst>
                <a:rect l="0" t="0" r="r" b="b"/>
                <a:pathLst>
                  <a:path w="933" h="1182">
                    <a:moveTo>
                      <a:pt x="118" y="1044"/>
                    </a:moveTo>
                    <a:lnTo>
                      <a:pt x="128" y="340"/>
                    </a:lnTo>
                    <a:cubicBezTo>
                      <a:pt x="134" y="214"/>
                      <a:pt x="182" y="212"/>
                      <a:pt x="264" y="210"/>
                    </a:cubicBezTo>
                    <a:lnTo>
                      <a:pt x="720" y="202"/>
                    </a:lnTo>
                    <a:lnTo>
                      <a:pt x="720" y="320"/>
                    </a:lnTo>
                    <a:lnTo>
                      <a:pt x="933" y="153"/>
                    </a:lnTo>
                    <a:lnTo>
                      <a:pt x="712" y="0"/>
                    </a:lnTo>
                    <a:lnTo>
                      <a:pt x="714" y="92"/>
                    </a:lnTo>
                    <a:cubicBezTo>
                      <a:pt x="714" y="92"/>
                      <a:pt x="406" y="94"/>
                      <a:pt x="234" y="94"/>
                    </a:cubicBezTo>
                    <a:cubicBezTo>
                      <a:pt x="60" y="96"/>
                      <a:pt x="2" y="156"/>
                      <a:pt x="0" y="298"/>
                    </a:cubicBezTo>
                    <a:lnTo>
                      <a:pt x="0" y="1058"/>
                    </a:lnTo>
                    <a:cubicBezTo>
                      <a:pt x="20" y="1182"/>
                      <a:pt x="93" y="1170"/>
                      <a:pt x="118" y="1044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2815" tIns="41407" rIns="82815" bIns="41407" anchor="ctr"/>
              <a:lstStyle/>
              <a:p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标题1"/>
              <p:cNvSpPr>
                <a:spLocks noChangeArrowheads="1"/>
              </p:cNvSpPr>
              <p:nvPr/>
            </p:nvSpPr>
            <p:spPr bwMode="auto">
              <a:xfrm>
                <a:off x="4493279" y="2628190"/>
                <a:ext cx="4866840" cy="1004071"/>
              </a:xfrm>
              <a:prstGeom prst="roundRect">
                <a:avLst>
                  <a:gd name="adj" fmla="val 11921"/>
                </a:avLst>
              </a:prstGeom>
              <a:solidFill>
                <a:schemeClr val="accent6">
                  <a:lumMod val="75000"/>
                </a:schemeClr>
              </a:solidFill>
              <a:ln w="25400">
                <a:noFill/>
                <a:round/>
                <a:headEnd/>
                <a:tailEnd/>
              </a:ln>
            </p:spPr>
            <p:txBody>
              <a:bodyPr lIns="82815" tIns="41407" rIns="82815" bIns="41407" anchor="ctr"/>
              <a:lstStyle/>
              <a:p>
                <a:r>
                  <a:rPr lang="zh-TW" altLang="en-US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位於都市</a:t>
                </a:r>
                <a:r>
                  <a:rPr lang="zh-TW" altLang="en-US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更新劃定地區、優先整建或維護更新地區</a:t>
                </a:r>
                <a:endParaRPr lang="zh-CN" altLang="en-US" sz="2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标题2"/>
              <p:cNvSpPr>
                <a:spLocks noChangeArrowheads="1"/>
              </p:cNvSpPr>
              <p:nvPr/>
            </p:nvSpPr>
            <p:spPr bwMode="auto">
              <a:xfrm>
                <a:off x="4493279" y="3987475"/>
                <a:ext cx="4866840" cy="1193800"/>
              </a:xfrm>
              <a:prstGeom prst="roundRect">
                <a:avLst>
                  <a:gd name="adj" fmla="val 11921"/>
                </a:avLst>
              </a:prstGeom>
              <a:solidFill>
                <a:srgbClr val="049AAB"/>
              </a:solidFill>
              <a:ln w="25400">
                <a:noFill/>
                <a:round/>
                <a:headEnd/>
                <a:tailEnd/>
              </a:ln>
            </p:spPr>
            <p:txBody>
              <a:bodyPr lIns="82815" tIns="41407" rIns="82815" bIns="41407" anchor="ctr"/>
              <a:lstStyle/>
              <a:p>
                <a:r>
                  <a:rPr lang="zh-TW" altLang="en-US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坐落之里</a:t>
                </a:r>
                <a:r>
                  <a:rPr lang="en-US" altLang="zh-TW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100</a:t>
                </a:r>
                <a:r>
                  <a:rPr lang="zh-TW" altLang="en-US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年至重建核准前</a:t>
                </a:r>
                <a:r>
                  <a:rPr lang="en-US" altLang="zh-TW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1</a:t>
                </a:r>
                <a:r>
                  <a:rPr lang="zh-TW" altLang="en-US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年平均人口增加</a:t>
                </a:r>
                <a:r>
                  <a:rPr lang="zh-TW" altLang="en-US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率，低於本</a:t>
                </a:r>
                <a:r>
                  <a:rPr lang="zh-TW" altLang="en-US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市同期平均人口增加</a:t>
                </a:r>
                <a:r>
                  <a:rPr lang="zh-TW" altLang="en-US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率</a:t>
                </a:r>
                <a:endParaRPr lang="zh-CN" altLang="en-US" sz="2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标题3"/>
              <p:cNvSpPr>
                <a:spLocks noChangeArrowheads="1"/>
              </p:cNvSpPr>
              <p:nvPr/>
            </p:nvSpPr>
            <p:spPr bwMode="auto">
              <a:xfrm>
                <a:off x="4493279" y="5428927"/>
                <a:ext cx="4866840" cy="1181100"/>
              </a:xfrm>
              <a:prstGeom prst="roundRect">
                <a:avLst>
                  <a:gd name="adj" fmla="val 11921"/>
                </a:avLst>
              </a:prstGeom>
              <a:solidFill>
                <a:srgbClr val="01304C"/>
              </a:solidFill>
              <a:ln w="25400">
                <a:noFill/>
                <a:round/>
                <a:headEnd/>
                <a:tailEnd/>
              </a:ln>
            </p:spPr>
            <p:txBody>
              <a:bodyPr lIns="82815" tIns="41407" rIns="82815" bIns="41407" anchor="ctr"/>
              <a:lstStyle/>
              <a:p>
                <a:r>
                  <a:rPr lang="zh-TW" altLang="en-US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坐落之里重建</a:t>
                </a:r>
                <a:r>
                  <a:rPr lang="zh-TW" altLang="en-US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核准前</a:t>
                </a:r>
                <a:r>
                  <a:rPr lang="en-US" altLang="zh-TW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1</a:t>
                </a:r>
                <a:r>
                  <a:rPr lang="zh-TW" altLang="en-US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年，屋齡</a:t>
                </a:r>
                <a:r>
                  <a:rPr lang="en-US" altLang="zh-TW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30</a:t>
                </a:r>
                <a:r>
                  <a:rPr lang="zh-TW" altLang="en-US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年以上</a:t>
                </a:r>
                <a:r>
                  <a:rPr lang="zh-TW" altLang="en-US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建築物</a:t>
                </a:r>
                <a:r>
                  <a:rPr lang="zh-TW" altLang="en-US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占該</a:t>
                </a:r>
                <a:r>
                  <a:rPr lang="zh-TW" altLang="en-US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里全部建築物比率高於</a:t>
                </a:r>
                <a:r>
                  <a:rPr lang="en-US" altLang="zh-TW" sz="22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40</a:t>
                </a:r>
                <a:r>
                  <a:rPr lang="en-US" altLang="zh-TW" sz="2200" b="1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%</a:t>
                </a:r>
                <a:endParaRPr lang="zh-CN" altLang="en-US" sz="2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MH_Other_8"/>
              <p:cNvSpPr>
                <a:spLocks noChangeArrowheads="1"/>
              </p:cNvSpPr>
              <p:nvPr/>
            </p:nvSpPr>
            <p:spPr bwMode="auto">
              <a:xfrm>
                <a:off x="6289684" y="3456510"/>
                <a:ext cx="668301" cy="6699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noFill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/>
                <a:r>
                  <a:rPr lang="zh-TW" altLang="en-US" sz="2400" b="1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</a:t>
                </a:r>
                <a:endParaRPr lang="zh-CN" altLang="en-US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MH_Other_8"/>
              <p:cNvSpPr>
                <a:spLocks noChangeArrowheads="1"/>
              </p:cNvSpPr>
              <p:nvPr/>
            </p:nvSpPr>
            <p:spPr bwMode="auto">
              <a:xfrm>
                <a:off x="6289684" y="4799124"/>
                <a:ext cx="668301" cy="66992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noFill/>
              </a:ln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latinLnBrk="1" hangingPunct="1"/>
                <a:r>
                  <a:rPr lang="zh-TW" altLang="en-US" sz="2400" b="1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</a:t>
                </a:r>
                <a:endParaRPr lang="zh-CN" altLang="en-US" sz="2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8" name="组合 7"/>
              <p:cNvGrpSpPr/>
              <p:nvPr/>
            </p:nvGrpSpPr>
            <p:grpSpPr>
              <a:xfrm rot="5400000">
                <a:off x="10685236" y="3701645"/>
                <a:ext cx="1146293" cy="1543024"/>
                <a:chOff x="1115616" y="1077584"/>
                <a:chExt cx="1224136" cy="2562492"/>
              </a:xfrm>
            </p:grpSpPr>
            <p:sp>
              <p:nvSpPr>
                <p:cNvPr id="39" name="任意多边形 8"/>
                <p:cNvSpPr/>
                <p:nvPr/>
              </p:nvSpPr>
              <p:spPr>
                <a:xfrm flipV="1">
                  <a:off x="1115616" y="1077584"/>
                  <a:ext cx="1224136" cy="2562492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FF0000"/>
                  </a:solidFill>
                </a:ln>
                <a:effectLst>
                  <a:outerShdw blurRad="2667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圆角矩形 9"/>
                <p:cNvSpPr/>
                <p:nvPr/>
              </p:nvSpPr>
              <p:spPr>
                <a:xfrm>
                  <a:off x="1216869" y="1216302"/>
                  <a:ext cx="1042717" cy="2249166"/>
                </a:xfrm>
                <a:prstGeom prst="roundRect">
                  <a:avLst>
                    <a:gd name="adj" fmla="val 14632"/>
                  </a:avLst>
                </a:prstGeom>
                <a:solidFill>
                  <a:srgbClr val="9BD744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41" name="文字方塊 40"/>
            <p:cNvSpPr txBox="1"/>
            <p:nvPr/>
          </p:nvSpPr>
          <p:spPr>
            <a:xfrm>
              <a:off x="10843430" y="4236808"/>
              <a:ext cx="8515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符合</a:t>
              </a:r>
              <a:endParaRPr lang="zh-TW" altLang="en-US" sz="26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4" name="文本框 22">
            <a:extLst>
              <a:ext uri="{FF2B5EF4-FFF2-40B4-BE49-F238E27FC236}">
                <a16:creationId xmlns:a16="http://schemas.microsoft.com/office/drawing/2014/main" xmlns="" id="{B3F80892-419A-48FA-96A4-EE3A1360FF93}"/>
              </a:ext>
            </a:extLst>
          </p:cNvPr>
          <p:cNvSpPr txBox="1"/>
          <p:nvPr/>
        </p:nvSpPr>
        <p:spPr>
          <a:xfrm>
            <a:off x="1458763" y="204894"/>
            <a:ext cx="1023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老重建減稅審查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辦法之審核重點項目說明</a:t>
            </a:r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地區發展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趨勢</a:t>
            </a:r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29495" y="2915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3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3770" y="1169661"/>
            <a:ext cx="3027438" cy="4384116"/>
            <a:chOff x="23770" y="1169661"/>
            <a:chExt cx="3027438" cy="4384116"/>
          </a:xfrm>
        </p:grpSpPr>
        <p:sp>
          <p:nvSpPr>
            <p:cNvPr id="15" name="箭头3"/>
            <p:cNvSpPr>
              <a:spLocks noChangeArrowheads="1"/>
            </p:cNvSpPr>
            <p:nvPr/>
          </p:nvSpPr>
          <p:spPr bwMode="auto">
            <a:xfrm flipV="1">
              <a:off x="582073" y="3059511"/>
              <a:ext cx="1092200" cy="1933971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wrap="none" lIns="82815" tIns="41407" rIns="82815" bIns="41407" anchor="ctr"/>
            <a:lstStyle/>
            <a:p>
              <a:endParaRPr lang="zh-CN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箭头1"/>
            <p:cNvSpPr>
              <a:spLocks noChangeArrowheads="1"/>
            </p:cNvSpPr>
            <p:nvPr/>
          </p:nvSpPr>
          <p:spPr bwMode="auto">
            <a:xfrm>
              <a:off x="582073" y="1499216"/>
              <a:ext cx="1092200" cy="2257948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wrap="none" lIns="82815" tIns="41407" rIns="82815" bIns="41407" anchor="ctr"/>
            <a:lstStyle/>
            <a:p>
              <a:endParaRPr lang="zh-CN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1674273" y="1169661"/>
              <a:ext cx="1376935" cy="1791300"/>
            </a:xfrm>
            <a:prstGeom prst="roundRect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lIns="82815" tIns="41407" rIns="82815" bIns="41407" anchor="ctr"/>
            <a:lstStyle/>
            <a:p>
              <a:r>
                <a:rPr lang="zh-TW" altLang="en-US" sz="2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重建</a:t>
              </a:r>
              <a:r>
                <a:rPr lang="zh-TW" altLang="en-US" sz="2200" b="1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基地</a:t>
              </a:r>
              <a:r>
                <a:rPr lang="zh-TW" altLang="en-US" sz="2200" b="1" dirty="0" smtClean="0">
                  <a:solidFill>
                    <a:srgbClr val="FFFF00"/>
                  </a:solidFill>
                  <a:ea typeface="微软雅黑" panose="020B0503020204020204" pitchFamily="34" charset="-122"/>
                </a:rPr>
                <a:t>屬</a:t>
              </a:r>
              <a:r>
                <a:rPr lang="zh-TW" altLang="en-US" sz="2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整體開發地區</a:t>
              </a:r>
              <a:endParaRPr lang="zh-CN" altLang="en-US" sz="2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742663" y="3757164"/>
              <a:ext cx="1308545" cy="1796613"/>
            </a:xfrm>
            <a:prstGeom prst="roundRect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lIns="82815" tIns="41407" rIns="82815" bIns="41407" anchor="ctr"/>
            <a:lstStyle/>
            <a:p>
              <a:r>
                <a:rPr lang="zh-TW" altLang="en-US" sz="2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重建基地</a:t>
              </a:r>
              <a:r>
                <a:rPr lang="zh-TW" altLang="en-US" sz="2200" b="1" dirty="0">
                  <a:solidFill>
                    <a:srgbClr val="FFFF00"/>
                  </a:solidFill>
                  <a:ea typeface="微软雅黑" panose="020B0503020204020204" pitchFamily="34" charset="-122"/>
                </a:rPr>
                <a:t>非屬</a:t>
              </a:r>
              <a:r>
                <a:rPr lang="zh-TW" altLang="en-US" sz="2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整體開發地區</a:t>
              </a:r>
              <a:endParaRPr lang="zh-CN" altLang="en-US" sz="2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1">
              <a:extLst>
                <a:ext uri="{FF2B5EF4-FFF2-40B4-BE49-F238E27FC236}">
                  <a16:creationId xmlns:a16="http://schemas.microsoft.com/office/drawing/2014/main" xmlns="" id="{D1C3511F-962E-44FE-A92C-D7061D67072A}"/>
                </a:ext>
              </a:extLst>
            </p:cNvPr>
            <p:cNvGrpSpPr/>
            <p:nvPr/>
          </p:nvGrpSpPr>
          <p:grpSpPr>
            <a:xfrm>
              <a:off x="23770" y="2654631"/>
              <a:ext cx="1434994" cy="1359285"/>
              <a:chOff x="4363470" y="2070929"/>
              <a:chExt cx="3292919" cy="3295321"/>
            </a:xfrm>
          </p:grpSpPr>
          <p:grpSp>
            <p:nvGrpSpPr>
              <p:cNvPr id="42" name="组合 3"/>
              <p:cNvGrpSpPr/>
              <p:nvPr/>
            </p:nvGrpSpPr>
            <p:grpSpPr>
              <a:xfrm>
                <a:off x="4363470" y="2070929"/>
                <a:ext cx="3292919" cy="3295321"/>
                <a:chOff x="4365174" y="2070399"/>
                <a:chExt cx="3294205" cy="3296608"/>
              </a:xfrm>
              <a:solidFill>
                <a:srgbClr val="01304C"/>
              </a:solidFill>
            </p:grpSpPr>
            <p:grpSp>
              <p:nvGrpSpPr>
                <p:cNvPr id="44" name="组合 4"/>
                <p:cNvGrpSpPr/>
                <p:nvPr/>
              </p:nvGrpSpPr>
              <p:grpSpPr>
                <a:xfrm>
                  <a:off x="4550909" y="2249849"/>
                  <a:ext cx="2935798" cy="2935802"/>
                  <a:chOff x="4598426" y="1496202"/>
                  <a:chExt cx="3167150" cy="3167154"/>
                </a:xfrm>
                <a:grpFill/>
              </p:grpSpPr>
              <p:sp>
                <p:nvSpPr>
                  <p:cNvPr id="46" name="椭圆 6"/>
                  <p:cNvSpPr/>
                  <p:nvPr/>
                </p:nvSpPr>
                <p:spPr>
                  <a:xfrm flipH="1">
                    <a:off x="4598426" y="1496202"/>
                    <a:ext cx="3167150" cy="3167154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034">
                      <a:defRPr/>
                    </a:pPr>
                    <a:endParaRPr lang="zh-CN" altLang="en-US" sz="9596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7" name="椭圆 7"/>
                  <p:cNvSpPr/>
                  <p:nvPr/>
                </p:nvSpPr>
                <p:spPr>
                  <a:xfrm flipH="1">
                    <a:off x="4672200" y="1569976"/>
                    <a:ext cx="3019603" cy="301960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034">
                      <a:defRPr/>
                    </a:pPr>
                    <a:endParaRPr lang="zh-CN" altLang="en-US" sz="9596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45" name="同心圆 76"/>
                <p:cNvSpPr/>
                <p:nvPr/>
              </p:nvSpPr>
              <p:spPr>
                <a:xfrm>
                  <a:off x="4365174" y="2070399"/>
                  <a:ext cx="3294205" cy="3296608"/>
                </a:xfrm>
                <a:prstGeom prst="donut">
                  <a:avLst>
                    <a:gd name="adj" fmla="val 6327"/>
                  </a:avLst>
                </a:prstGeom>
                <a:grpFill/>
                <a:ln w="38100">
                  <a:solidFill>
                    <a:srgbClr val="9BD744"/>
                  </a:solidFill>
                  <a:round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04" tIns="45702" rIns="91404" bIns="45702" numCol="1" anchor="t" anchorCtr="0" compatLnSpc="1"/>
                <a:lstStyle/>
                <a:p>
                  <a:endParaRPr lang="zh-CN" altLang="en-US" sz="1799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3" name="矩形 42"/>
              <p:cNvSpPr/>
              <p:nvPr/>
            </p:nvSpPr>
            <p:spPr>
              <a:xfrm>
                <a:off x="4938237" y="2641297"/>
                <a:ext cx="2002762" cy="215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6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非自然人</a:t>
                </a:r>
                <a:endParaRPr lang="zh-CN" altLang="en-US" sz="2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0822" y="1313047"/>
            <a:ext cx="676980" cy="14697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3199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起造人</a:t>
            </a:r>
            <a:endParaRPr lang="zh-CN" altLang="en-US" sz="319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99503" y="6394263"/>
            <a:ext cx="8730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懶人包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645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10016875" y="1162781"/>
            <a:ext cx="559019" cy="422682"/>
          </a:xfrm>
          <a:custGeom>
            <a:avLst/>
            <a:gdLst>
              <a:gd name="T0" fmla="*/ 247 w 592"/>
              <a:gd name="T1" fmla="*/ 511 h 564"/>
              <a:gd name="T2" fmla="*/ 247 w 592"/>
              <a:gd name="T3" fmla="*/ 537 h 564"/>
              <a:gd name="T4" fmla="*/ 358 w 592"/>
              <a:gd name="T5" fmla="*/ 524 h 564"/>
              <a:gd name="T6" fmla="*/ 345 w 592"/>
              <a:gd name="T7" fmla="*/ 471 h 564"/>
              <a:gd name="T8" fmla="*/ 247 w 592"/>
              <a:gd name="T9" fmla="*/ 471 h 564"/>
              <a:gd name="T10" fmla="*/ 247 w 592"/>
              <a:gd name="T11" fmla="*/ 497 h 564"/>
              <a:gd name="T12" fmla="*/ 358 w 592"/>
              <a:gd name="T13" fmla="*/ 484 h 564"/>
              <a:gd name="T14" fmla="*/ 296 w 592"/>
              <a:gd name="T15" fmla="*/ 564 h 564"/>
              <a:gd name="T16" fmla="*/ 339 w 592"/>
              <a:gd name="T17" fmla="*/ 548 h 564"/>
              <a:gd name="T18" fmla="*/ 296 w 592"/>
              <a:gd name="T19" fmla="*/ 564 h 564"/>
              <a:gd name="T20" fmla="*/ 298 w 592"/>
              <a:gd name="T21" fmla="*/ 151 h 564"/>
              <a:gd name="T22" fmla="*/ 158 w 592"/>
              <a:gd name="T23" fmla="*/ 282 h 564"/>
              <a:gd name="T24" fmla="*/ 241 w 592"/>
              <a:gd name="T25" fmla="*/ 456 h 564"/>
              <a:gd name="T26" fmla="*/ 298 w 592"/>
              <a:gd name="T27" fmla="*/ 461 h 564"/>
              <a:gd name="T28" fmla="*/ 368 w 592"/>
              <a:gd name="T29" fmla="*/ 418 h 564"/>
              <a:gd name="T30" fmla="*/ 298 w 592"/>
              <a:gd name="T31" fmla="*/ 151 h 564"/>
              <a:gd name="T32" fmla="*/ 116 w 592"/>
              <a:gd name="T33" fmla="*/ 305 h 564"/>
              <a:gd name="T34" fmla="*/ 22 w 592"/>
              <a:gd name="T35" fmla="*/ 287 h 564"/>
              <a:gd name="T36" fmla="*/ 22 w 592"/>
              <a:gd name="T37" fmla="*/ 324 h 564"/>
              <a:gd name="T38" fmla="*/ 116 w 592"/>
              <a:gd name="T39" fmla="*/ 305 h 564"/>
              <a:gd name="T40" fmla="*/ 570 w 592"/>
              <a:gd name="T41" fmla="*/ 287 h 564"/>
              <a:gd name="T42" fmla="*/ 476 w 592"/>
              <a:gd name="T43" fmla="*/ 305 h 564"/>
              <a:gd name="T44" fmla="*/ 570 w 592"/>
              <a:gd name="T45" fmla="*/ 324 h 564"/>
              <a:gd name="T46" fmla="*/ 570 w 592"/>
              <a:gd name="T47" fmla="*/ 287 h 564"/>
              <a:gd name="T48" fmla="*/ 453 w 592"/>
              <a:gd name="T49" fmla="*/ 172 h 564"/>
              <a:gd name="T50" fmla="*/ 507 w 592"/>
              <a:gd name="T51" fmla="*/ 92 h 564"/>
              <a:gd name="T52" fmla="*/ 427 w 592"/>
              <a:gd name="T53" fmla="*/ 146 h 564"/>
              <a:gd name="T54" fmla="*/ 453 w 592"/>
              <a:gd name="T55" fmla="*/ 172 h 564"/>
              <a:gd name="T56" fmla="*/ 295 w 592"/>
              <a:gd name="T57" fmla="*/ 117 h 564"/>
              <a:gd name="T58" fmla="*/ 313 w 592"/>
              <a:gd name="T59" fmla="*/ 23 h 564"/>
              <a:gd name="T60" fmla="*/ 276 w 592"/>
              <a:gd name="T61" fmla="*/ 23 h 564"/>
              <a:gd name="T62" fmla="*/ 295 w 592"/>
              <a:gd name="T63" fmla="*/ 117 h 564"/>
              <a:gd name="T64" fmla="*/ 133 w 592"/>
              <a:gd name="T65" fmla="*/ 164 h 564"/>
              <a:gd name="T66" fmla="*/ 159 w 592"/>
              <a:gd name="T67" fmla="*/ 138 h 564"/>
              <a:gd name="T68" fmla="*/ 79 w 592"/>
              <a:gd name="T69" fmla="*/ 85 h 564"/>
              <a:gd name="T70" fmla="*/ 133 w 592"/>
              <a:gd name="T71" fmla="*/ 164 h 564"/>
              <a:gd name="T72" fmla="*/ 139 w 592"/>
              <a:gd name="T73" fmla="*/ 439 h 564"/>
              <a:gd name="T74" fmla="*/ 85 w 592"/>
              <a:gd name="T75" fmla="*/ 518 h 564"/>
              <a:gd name="T76" fmla="*/ 165 w 592"/>
              <a:gd name="T77" fmla="*/ 465 h 564"/>
              <a:gd name="T78" fmla="*/ 139 w 592"/>
              <a:gd name="T79" fmla="*/ 439 h 564"/>
              <a:gd name="T80" fmla="*/ 459 w 592"/>
              <a:gd name="T81" fmla="*/ 446 h 564"/>
              <a:gd name="T82" fmla="*/ 433 w 592"/>
              <a:gd name="T83" fmla="*/ 472 h 564"/>
              <a:gd name="T84" fmla="*/ 513 w 592"/>
              <a:gd name="T85" fmla="*/ 525 h 564"/>
              <a:gd name="T86" fmla="*/ 459 w 592"/>
              <a:gd name="T87" fmla="*/ 446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2" h="564">
                <a:moveTo>
                  <a:pt x="345" y="511"/>
                </a:moveTo>
                <a:lnTo>
                  <a:pt x="247" y="511"/>
                </a:lnTo>
                <a:cubicBezTo>
                  <a:pt x="240" y="511"/>
                  <a:pt x="234" y="517"/>
                  <a:pt x="234" y="524"/>
                </a:cubicBezTo>
                <a:cubicBezTo>
                  <a:pt x="234" y="531"/>
                  <a:pt x="240" y="537"/>
                  <a:pt x="247" y="537"/>
                </a:cubicBezTo>
                <a:lnTo>
                  <a:pt x="345" y="537"/>
                </a:lnTo>
                <a:cubicBezTo>
                  <a:pt x="353" y="537"/>
                  <a:pt x="358" y="531"/>
                  <a:pt x="358" y="524"/>
                </a:cubicBezTo>
                <a:cubicBezTo>
                  <a:pt x="358" y="517"/>
                  <a:pt x="353" y="511"/>
                  <a:pt x="345" y="511"/>
                </a:cubicBezTo>
                <a:close/>
                <a:moveTo>
                  <a:pt x="345" y="471"/>
                </a:moveTo>
                <a:lnTo>
                  <a:pt x="345" y="471"/>
                </a:lnTo>
                <a:lnTo>
                  <a:pt x="247" y="471"/>
                </a:lnTo>
                <a:cubicBezTo>
                  <a:pt x="240" y="471"/>
                  <a:pt x="234" y="477"/>
                  <a:pt x="234" y="484"/>
                </a:cubicBezTo>
                <a:cubicBezTo>
                  <a:pt x="234" y="492"/>
                  <a:pt x="240" y="497"/>
                  <a:pt x="247" y="497"/>
                </a:cubicBezTo>
                <a:lnTo>
                  <a:pt x="345" y="497"/>
                </a:lnTo>
                <a:cubicBezTo>
                  <a:pt x="353" y="497"/>
                  <a:pt x="358" y="492"/>
                  <a:pt x="358" y="484"/>
                </a:cubicBezTo>
                <a:cubicBezTo>
                  <a:pt x="358" y="477"/>
                  <a:pt x="353" y="471"/>
                  <a:pt x="345" y="471"/>
                </a:cubicBezTo>
                <a:close/>
                <a:moveTo>
                  <a:pt x="296" y="564"/>
                </a:moveTo>
                <a:lnTo>
                  <a:pt x="296" y="564"/>
                </a:lnTo>
                <a:lnTo>
                  <a:pt x="339" y="548"/>
                </a:lnTo>
                <a:lnTo>
                  <a:pt x="253" y="548"/>
                </a:lnTo>
                <a:lnTo>
                  <a:pt x="296" y="564"/>
                </a:lnTo>
                <a:close/>
                <a:moveTo>
                  <a:pt x="298" y="151"/>
                </a:moveTo>
                <a:lnTo>
                  <a:pt x="298" y="151"/>
                </a:lnTo>
                <a:lnTo>
                  <a:pt x="294" y="151"/>
                </a:lnTo>
                <a:cubicBezTo>
                  <a:pt x="222" y="151"/>
                  <a:pt x="158" y="210"/>
                  <a:pt x="158" y="282"/>
                </a:cubicBezTo>
                <a:cubicBezTo>
                  <a:pt x="158" y="354"/>
                  <a:pt x="218" y="395"/>
                  <a:pt x="225" y="418"/>
                </a:cubicBezTo>
                <a:cubicBezTo>
                  <a:pt x="231" y="440"/>
                  <a:pt x="225" y="451"/>
                  <a:pt x="241" y="456"/>
                </a:cubicBezTo>
                <a:cubicBezTo>
                  <a:pt x="257" y="462"/>
                  <a:pt x="294" y="461"/>
                  <a:pt x="294" y="461"/>
                </a:cubicBezTo>
                <a:lnTo>
                  <a:pt x="298" y="461"/>
                </a:lnTo>
                <a:cubicBezTo>
                  <a:pt x="298" y="461"/>
                  <a:pt x="335" y="462"/>
                  <a:pt x="351" y="456"/>
                </a:cubicBezTo>
                <a:cubicBezTo>
                  <a:pt x="367" y="451"/>
                  <a:pt x="361" y="440"/>
                  <a:pt x="368" y="418"/>
                </a:cubicBezTo>
                <a:cubicBezTo>
                  <a:pt x="374" y="395"/>
                  <a:pt x="434" y="354"/>
                  <a:pt x="434" y="282"/>
                </a:cubicBezTo>
                <a:cubicBezTo>
                  <a:pt x="434" y="210"/>
                  <a:pt x="370" y="151"/>
                  <a:pt x="298" y="151"/>
                </a:cubicBezTo>
                <a:close/>
                <a:moveTo>
                  <a:pt x="116" y="305"/>
                </a:moveTo>
                <a:lnTo>
                  <a:pt x="116" y="305"/>
                </a:lnTo>
                <a:cubicBezTo>
                  <a:pt x="116" y="295"/>
                  <a:pt x="106" y="287"/>
                  <a:pt x="94" y="287"/>
                </a:cubicBezTo>
                <a:lnTo>
                  <a:pt x="22" y="287"/>
                </a:lnTo>
                <a:cubicBezTo>
                  <a:pt x="10" y="287"/>
                  <a:pt x="0" y="295"/>
                  <a:pt x="0" y="305"/>
                </a:cubicBezTo>
                <a:cubicBezTo>
                  <a:pt x="0" y="316"/>
                  <a:pt x="10" y="324"/>
                  <a:pt x="22" y="324"/>
                </a:cubicBezTo>
                <a:lnTo>
                  <a:pt x="94" y="324"/>
                </a:lnTo>
                <a:cubicBezTo>
                  <a:pt x="106" y="324"/>
                  <a:pt x="116" y="316"/>
                  <a:pt x="116" y="305"/>
                </a:cubicBezTo>
                <a:close/>
                <a:moveTo>
                  <a:pt x="570" y="287"/>
                </a:moveTo>
                <a:lnTo>
                  <a:pt x="570" y="287"/>
                </a:lnTo>
                <a:lnTo>
                  <a:pt x="499" y="287"/>
                </a:lnTo>
                <a:cubicBezTo>
                  <a:pt x="486" y="287"/>
                  <a:pt x="476" y="295"/>
                  <a:pt x="476" y="305"/>
                </a:cubicBezTo>
                <a:cubicBezTo>
                  <a:pt x="476" y="316"/>
                  <a:pt x="486" y="324"/>
                  <a:pt x="499" y="324"/>
                </a:cubicBezTo>
                <a:lnTo>
                  <a:pt x="570" y="324"/>
                </a:lnTo>
                <a:cubicBezTo>
                  <a:pt x="582" y="324"/>
                  <a:pt x="592" y="316"/>
                  <a:pt x="592" y="305"/>
                </a:cubicBezTo>
                <a:cubicBezTo>
                  <a:pt x="592" y="295"/>
                  <a:pt x="582" y="287"/>
                  <a:pt x="570" y="287"/>
                </a:cubicBezTo>
                <a:close/>
                <a:moveTo>
                  <a:pt x="453" y="172"/>
                </a:moveTo>
                <a:lnTo>
                  <a:pt x="453" y="172"/>
                </a:lnTo>
                <a:lnTo>
                  <a:pt x="504" y="121"/>
                </a:lnTo>
                <a:cubicBezTo>
                  <a:pt x="513" y="113"/>
                  <a:pt x="514" y="100"/>
                  <a:pt x="507" y="92"/>
                </a:cubicBezTo>
                <a:cubicBezTo>
                  <a:pt x="499" y="85"/>
                  <a:pt x="486" y="86"/>
                  <a:pt x="478" y="95"/>
                </a:cubicBezTo>
                <a:lnTo>
                  <a:pt x="427" y="146"/>
                </a:lnTo>
                <a:cubicBezTo>
                  <a:pt x="418" y="154"/>
                  <a:pt x="417" y="167"/>
                  <a:pt x="424" y="175"/>
                </a:cubicBezTo>
                <a:cubicBezTo>
                  <a:pt x="432" y="182"/>
                  <a:pt x="445" y="181"/>
                  <a:pt x="453" y="172"/>
                </a:cubicBezTo>
                <a:close/>
                <a:moveTo>
                  <a:pt x="295" y="117"/>
                </a:moveTo>
                <a:lnTo>
                  <a:pt x="295" y="117"/>
                </a:lnTo>
                <a:cubicBezTo>
                  <a:pt x="305" y="117"/>
                  <a:pt x="313" y="106"/>
                  <a:pt x="313" y="94"/>
                </a:cubicBezTo>
                <a:lnTo>
                  <a:pt x="313" y="23"/>
                </a:lnTo>
                <a:cubicBezTo>
                  <a:pt x="313" y="10"/>
                  <a:pt x="305" y="0"/>
                  <a:pt x="295" y="0"/>
                </a:cubicBezTo>
                <a:cubicBezTo>
                  <a:pt x="284" y="0"/>
                  <a:pt x="276" y="10"/>
                  <a:pt x="276" y="23"/>
                </a:cubicBezTo>
                <a:lnTo>
                  <a:pt x="276" y="94"/>
                </a:lnTo>
                <a:cubicBezTo>
                  <a:pt x="276" y="106"/>
                  <a:pt x="284" y="117"/>
                  <a:pt x="295" y="117"/>
                </a:cubicBezTo>
                <a:close/>
                <a:moveTo>
                  <a:pt x="133" y="164"/>
                </a:moveTo>
                <a:lnTo>
                  <a:pt x="133" y="164"/>
                </a:lnTo>
                <a:cubicBezTo>
                  <a:pt x="141" y="173"/>
                  <a:pt x="154" y="174"/>
                  <a:pt x="162" y="167"/>
                </a:cubicBezTo>
                <a:cubicBezTo>
                  <a:pt x="169" y="160"/>
                  <a:pt x="168" y="147"/>
                  <a:pt x="159" y="138"/>
                </a:cubicBezTo>
                <a:lnTo>
                  <a:pt x="108" y="88"/>
                </a:lnTo>
                <a:cubicBezTo>
                  <a:pt x="100" y="79"/>
                  <a:pt x="87" y="78"/>
                  <a:pt x="79" y="85"/>
                </a:cubicBezTo>
                <a:cubicBezTo>
                  <a:pt x="72" y="92"/>
                  <a:pt x="73" y="105"/>
                  <a:pt x="82" y="114"/>
                </a:cubicBezTo>
                <a:lnTo>
                  <a:pt x="133" y="164"/>
                </a:lnTo>
                <a:close/>
                <a:moveTo>
                  <a:pt x="139" y="439"/>
                </a:moveTo>
                <a:lnTo>
                  <a:pt x="139" y="439"/>
                </a:lnTo>
                <a:lnTo>
                  <a:pt x="88" y="489"/>
                </a:lnTo>
                <a:cubicBezTo>
                  <a:pt x="80" y="498"/>
                  <a:pt x="78" y="511"/>
                  <a:pt x="85" y="518"/>
                </a:cubicBezTo>
                <a:cubicBezTo>
                  <a:pt x="93" y="525"/>
                  <a:pt x="106" y="524"/>
                  <a:pt x="114" y="515"/>
                </a:cubicBezTo>
                <a:lnTo>
                  <a:pt x="165" y="465"/>
                </a:lnTo>
                <a:cubicBezTo>
                  <a:pt x="174" y="456"/>
                  <a:pt x="175" y="443"/>
                  <a:pt x="168" y="436"/>
                </a:cubicBezTo>
                <a:cubicBezTo>
                  <a:pt x="161" y="428"/>
                  <a:pt x="148" y="430"/>
                  <a:pt x="139" y="439"/>
                </a:cubicBezTo>
                <a:close/>
                <a:moveTo>
                  <a:pt x="459" y="446"/>
                </a:moveTo>
                <a:lnTo>
                  <a:pt x="459" y="446"/>
                </a:lnTo>
                <a:cubicBezTo>
                  <a:pt x="451" y="437"/>
                  <a:pt x="438" y="436"/>
                  <a:pt x="430" y="443"/>
                </a:cubicBezTo>
                <a:cubicBezTo>
                  <a:pt x="423" y="450"/>
                  <a:pt x="425" y="463"/>
                  <a:pt x="433" y="472"/>
                </a:cubicBezTo>
                <a:lnTo>
                  <a:pt x="484" y="522"/>
                </a:lnTo>
                <a:cubicBezTo>
                  <a:pt x="493" y="531"/>
                  <a:pt x="506" y="532"/>
                  <a:pt x="513" y="525"/>
                </a:cubicBezTo>
                <a:cubicBezTo>
                  <a:pt x="520" y="518"/>
                  <a:pt x="519" y="505"/>
                  <a:pt x="510" y="496"/>
                </a:cubicBezTo>
                <a:lnTo>
                  <a:pt x="459" y="4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799"/>
          </a:p>
        </p:txBody>
      </p:sp>
      <p:grpSp>
        <p:nvGrpSpPr>
          <p:cNvPr id="17" name="群組 16"/>
          <p:cNvGrpSpPr/>
          <p:nvPr/>
        </p:nvGrpSpPr>
        <p:grpSpPr>
          <a:xfrm>
            <a:off x="1" y="894288"/>
            <a:ext cx="10939314" cy="5193397"/>
            <a:chOff x="385953" y="911081"/>
            <a:chExt cx="11087299" cy="461030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0F12E0F7-CAD0-4F80-800E-8771BFC63820}"/>
                </a:ext>
              </a:extLst>
            </p:cNvPr>
            <p:cNvGrpSpPr/>
            <p:nvPr/>
          </p:nvGrpSpPr>
          <p:grpSpPr>
            <a:xfrm>
              <a:off x="4399429" y="969661"/>
              <a:ext cx="4317658" cy="4395029"/>
              <a:chOff x="6376009" y="1053664"/>
              <a:chExt cx="4411377" cy="5227184"/>
            </a:xfrm>
          </p:grpSpPr>
          <p:sp>
            <p:nvSpPr>
              <p:cNvPr id="6" name="Freeform 7"/>
              <p:cNvSpPr/>
              <p:nvPr/>
            </p:nvSpPr>
            <p:spPr bwMode="auto">
              <a:xfrm>
                <a:off x="6383919" y="1053664"/>
                <a:ext cx="4393970" cy="5227184"/>
              </a:xfrm>
              <a:custGeom>
                <a:avLst/>
                <a:gdLst>
                  <a:gd name="T0" fmla="*/ 2176 w 3905"/>
                  <a:gd name="T1" fmla="*/ 80 h 7262"/>
                  <a:gd name="T2" fmla="*/ 2929 w 3905"/>
                  <a:gd name="T3" fmla="*/ 514 h 7262"/>
                  <a:gd name="T4" fmla="*/ 3684 w 3905"/>
                  <a:gd name="T5" fmla="*/ 950 h 7262"/>
                  <a:gd name="T6" fmla="*/ 3905 w 3905"/>
                  <a:gd name="T7" fmla="*/ 1337 h 7262"/>
                  <a:gd name="T8" fmla="*/ 3905 w 3905"/>
                  <a:gd name="T9" fmla="*/ 5057 h 7262"/>
                  <a:gd name="T10" fmla="*/ 3905 w 3905"/>
                  <a:gd name="T11" fmla="*/ 5929 h 7262"/>
                  <a:gd name="T12" fmla="*/ 3681 w 3905"/>
                  <a:gd name="T13" fmla="*/ 6314 h 7262"/>
                  <a:gd name="T14" fmla="*/ 2929 w 3905"/>
                  <a:gd name="T15" fmla="*/ 6748 h 7262"/>
                  <a:gd name="T16" fmla="*/ 2174 w 3905"/>
                  <a:gd name="T17" fmla="*/ 7184 h 7262"/>
                  <a:gd name="T18" fmla="*/ 1728 w 3905"/>
                  <a:gd name="T19" fmla="*/ 7182 h 7262"/>
                  <a:gd name="T20" fmla="*/ 976 w 3905"/>
                  <a:gd name="T21" fmla="*/ 6748 h 7262"/>
                  <a:gd name="T22" fmla="*/ 221 w 3905"/>
                  <a:gd name="T23" fmla="*/ 6312 h 7262"/>
                  <a:gd name="T24" fmla="*/ 0 w 3905"/>
                  <a:gd name="T25" fmla="*/ 5925 h 7262"/>
                  <a:gd name="T26" fmla="*/ 0 w 3905"/>
                  <a:gd name="T27" fmla="*/ 5057 h 7262"/>
                  <a:gd name="T28" fmla="*/ 0 w 3905"/>
                  <a:gd name="T29" fmla="*/ 1333 h 7262"/>
                  <a:gd name="T30" fmla="*/ 224 w 3905"/>
                  <a:gd name="T31" fmla="*/ 949 h 7262"/>
                  <a:gd name="T32" fmla="*/ 976 w 3905"/>
                  <a:gd name="T33" fmla="*/ 514 h 7262"/>
                  <a:gd name="T34" fmla="*/ 1731 w 3905"/>
                  <a:gd name="T35" fmla="*/ 78 h 7262"/>
                  <a:gd name="T36" fmla="*/ 2176 w 3905"/>
                  <a:gd name="T37" fmla="*/ 80 h 7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5" h="7262">
                    <a:moveTo>
                      <a:pt x="2176" y="80"/>
                    </a:moveTo>
                    <a:lnTo>
                      <a:pt x="2929" y="514"/>
                    </a:lnTo>
                    <a:cubicBezTo>
                      <a:pt x="3180" y="660"/>
                      <a:pt x="3432" y="805"/>
                      <a:pt x="3684" y="950"/>
                    </a:cubicBezTo>
                    <a:cubicBezTo>
                      <a:pt x="3828" y="1045"/>
                      <a:pt x="3903" y="1173"/>
                      <a:pt x="3905" y="1337"/>
                    </a:cubicBezTo>
                    <a:lnTo>
                      <a:pt x="3905" y="5057"/>
                    </a:lnTo>
                    <a:cubicBezTo>
                      <a:pt x="3905" y="5347"/>
                      <a:pt x="3905" y="5638"/>
                      <a:pt x="3905" y="5929"/>
                    </a:cubicBezTo>
                    <a:cubicBezTo>
                      <a:pt x="3895" y="6101"/>
                      <a:pt x="3821" y="6230"/>
                      <a:pt x="3681" y="6314"/>
                    </a:cubicBezTo>
                    <a:lnTo>
                      <a:pt x="2929" y="6748"/>
                    </a:lnTo>
                    <a:cubicBezTo>
                      <a:pt x="2677" y="6893"/>
                      <a:pt x="2425" y="7038"/>
                      <a:pt x="2174" y="7184"/>
                    </a:cubicBezTo>
                    <a:cubicBezTo>
                      <a:pt x="2019" y="7262"/>
                      <a:pt x="1871" y="7262"/>
                      <a:pt x="1728" y="7182"/>
                    </a:cubicBezTo>
                    <a:lnTo>
                      <a:pt x="976" y="6748"/>
                    </a:lnTo>
                    <a:cubicBezTo>
                      <a:pt x="724" y="6603"/>
                      <a:pt x="473" y="6457"/>
                      <a:pt x="221" y="6312"/>
                    </a:cubicBezTo>
                    <a:cubicBezTo>
                      <a:pt x="76" y="6217"/>
                      <a:pt x="2" y="6089"/>
                      <a:pt x="0" y="5925"/>
                    </a:cubicBezTo>
                    <a:lnTo>
                      <a:pt x="0" y="5057"/>
                    </a:lnTo>
                    <a:cubicBezTo>
                      <a:pt x="0" y="4766"/>
                      <a:pt x="0" y="1624"/>
                      <a:pt x="0" y="1333"/>
                    </a:cubicBezTo>
                    <a:cubicBezTo>
                      <a:pt x="9" y="1161"/>
                      <a:pt x="83" y="1032"/>
                      <a:pt x="224" y="949"/>
                    </a:cubicBezTo>
                    <a:lnTo>
                      <a:pt x="976" y="514"/>
                    </a:lnTo>
                    <a:cubicBezTo>
                      <a:pt x="1228" y="369"/>
                      <a:pt x="1479" y="224"/>
                      <a:pt x="1731" y="78"/>
                    </a:cubicBezTo>
                    <a:cubicBezTo>
                      <a:pt x="1885" y="0"/>
                      <a:pt x="2034" y="0"/>
                      <a:pt x="2176" y="80"/>
                    </a:cubicBezTo>
                    <a:close/>
                  </a:path>
                </a:pathLst>
              </a:custGeom>
              <a:solidFill>
                <a:srgbClr val="049AAB">
                  <a:alpha val="10000"/>
                </a:srgbClr>
              </a:solidFill>
              <a:ln w="12700" cap="flat">
                <a:solidFill>
                  <a:srgbClr val="049AAB"/>
                </a:solidFill>
                <a:prstDash val="solid"/>
                <a:miter lim="800000"/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6376009" y="1993566"/>
                <a:ext cx="4411377" cy="1032785"/>
              </a:xfrm>
              <a:prstGeom prst="rect">
                <a:avLst/>
              </a:prstGeom>
              <a:solidFill>
                <a:srgbClr val="01304C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926144" y="2235734"/>
                <a:ext cx="1359834" cy="512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399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TW" altLang="en-US" sz="2200" dirty="0" smtClean="0"/>
                  <a:t>減免稅額</a:t>
                </a:r>
                <a:endParaRPr lang="zh-CN" altLang="en-US" sz="2200" dirty="0"/>
              </a:p>
            </p:txBody>
          </p:sp>
          <p:sp>
            <p:nvSpPr>
              <p:cNvPr id="12" name="TextBox 10"/>
              <p:cNvSpPr txBox="1"/>
              <p:nvPr/>
            </p:nvSpPr>
            <p:spPr>
              <a:xfrm>
                <a:off x="6519422" y="3213478"/>
                <a:ext cx="4258465" cy="389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285750" indent="-285750" algn="just">
                  <a:buFont typeface="Wingdings" panose="05000000000000000000" pitchFamily="2" charset="2"/>
                  <a:buChar char="n"/>
                  <a:def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dirty="0">
                    <a:latin typeface="細明體-ExtB" panose="02020500000000000000" pitchFamily="18" charset="-120"/>
                    <a:ea typeface="細明體-ExtB" panose="02020500000000000000" pitchFamily="18" charset="-120"/>
                    <a:sym typeface="Arial" panose="020B0604020202020204" pitchFamily="34" charset="0"/>
                  </a:rPr>
                  <a:t>重建期間地價稅免徵</a:t>
                </a:r>
                <a:endParaRPr lang="en-US" altLang="zh-CN" dirty="0">
                  <a:latin typeface="細明體-ExtB" panose="02020500000000000000" pitchFamily="18" charset="-120"/>
                  <a:ea typeface="細明體-ExtB" panose="02020500000000000000" pitchFamily="18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TextBox 10"/>
              <p:cNvSpPr txBox="1"/>
              <p:nvPr/>
            </p:nvSpPr>
            <p:spPr>
              <a:xfrm>
                <a:off x="6519423" y="3652364"/>
                <a:ext cx="4258465" cy="389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285750" indent="-285750" algn="just">
                  <a:buFont typeface="Wingdings" panose="05000000000000000000" pitchFamily="2" charset="2"/>
                  <a:buChar char="n"/>
                  <a:defRPr sz="16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TW" altLang="en-US" sz="17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重建後地價稅及</a:t>
                </a:r>
                <a:r>
                  <a:rPr lang="zh-TW" altLang="en-US" sz="1799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房屋稅減半</a:t>
                </a:r>
                <a:r>
                  <a:rPr lang="zh-TW" altLang="en-US" sz="17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徵收</a:t>
                </a:r>
                <a:r>
                  <a:rPr lang="en-US" altLang="zh-TW" sz="1799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1799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endParaRPr lang="zh-CN" altLang="en-US" sz="1799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TextBox 10"/>
              <p:cNvSpPr txBox="1"/>
              <p:nvPr/>
            </p:nvSpPr>
            <p:spPr>
              <a:xfrm>
                <a:off x="6519421" y="4091473"/>
                <a:ext cx="4258465" cy="1852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285750" indent="-285750" algn="just">
                  <a:buFont typeface="Wingdings" panose="05000000000000000000" pitchFamily="2" charset="2"/>
                  <a:buChar char="n"/>
                  <a:defRPr sz="16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TW" altLang="zh-TW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重建前</a:t>
                </a:r>
                <a:r>
                  <a:rPr lang="zh-TW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合法</a:t>
                </a:r>
                <a:r>
                  <a:rPr lang="zh-TW" altLang="zh-TW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</a:t>
                </a:r>
                <a:r>
                  <a:rPr lang="zh-TW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築</a:t>
                </a:r>
                <a:r>
                  <a:rPr lang="zh-TW" altLang="zh-TW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物所有權人為自然人，且持有重建後建</a:t>
                </a:r>
                <a:r>
                  <a:rPr lang="zh-TW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築</a:t>
                </a:r>
                <a:r>
                  <a:rPr lang="zh-TW" altLang="zh-TW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物</a:t>
                </a:r>
                <a:r>
                  <a:rPr lang="zh-TW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，於減半徵收期間</a:t>
                </a:r>
                <a:r>
                  <a:rPr lang="zh-TW" altLang="zh-TW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未移轉者，</a:t>
                </a:r>
                <a:r>
                  <a:rPr lang="zh-TW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房屋稅</a:t>
                </a:r>
                <a:r>
                  <a:rPr lang="zh-TW" altLang="zh-TW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得延長減半徵收</a:t>
                </a:r>
                <a:r>
                  <a:rPr lang="zh-TW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期間至喪失所有權，但以</a:t>
                </a:r>
                <a:r>
                  <a:rPr lang="en-US" altLang="zh-TW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zh-TW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zh-TW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為限</a:t>
                </a:r>
                <a:r>
                  <a:rPr lang="zh-TW" altLang="en-US" sz="1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1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zh-CN" altLang="en-US" sz="1799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30B818A0-66BF-46C1-81FF-2AE2CA75E2FD}"/>
                </a:ext>
              </a:extLst>
            </p:cNvPr>
            <p:cNvGrpSpPr/>
            <p:nvPr/>
          </p:nvGrpSpPr>
          <p:grpSpPr>
            <a:xfrm>
              <a:off x="385953" y="911081"/>
              <a:ext cx="3800852" cy="4340994"/>
              <a:chOff x="1263532" y="1053664"/>
              <a:chExt cx="4408888" cy="5227184"/>
            </a:xfrm>
          </p:grpSpPr>
          <p:sp>
            <p:nvSpPr>
              <p:cNvPr id="4" name="Freeform 5"/>
              <p:cNvSpPr/>
              <p:nvPr/>
            </p:nvSpPr>
            <p:spPr bwMode="auto">
              <a:xfrm>
                <a:off x="1270992" y="1053664"/>
                <a:ext cx="4239386" cy="5227184"/>
              </a:xfrm>
              <a:custGeom>
                <a:avLst/>
                <a:gdLst>
                  <a:gd name="T0" fmla="*/ 2177 w 3905"/>
                  <a:gd name="T1" fmla="*/ 80 h 7262"/>
                  <a:gd name="T2" fmla="*/ 2929 w 3905"/>
                  <a:gd name="T3" fmla="*/ 514 h 7262"/>
                  <a:gd name="T4" fmla="*/ 3684 w 3905"/>
                  <a:gd name="T5" fmla="*/ 950 h 7262"/>
                  <a:gd name="T6" fmla="*/ 3905 w 3905"/>
                  <a:gd name="T7" fmla="*/ 1337 h 7262"/>
                  <a:gd name="T8" fmla="*/ 3905 w 3905"/>
                  <a:gd name="T9" fmla="*/ 5057 h 7262"/>
                  <a:gd name="T10" fmla="*/ 3905 w 3905"/>
                  <a:gd name="T11" fmla="*/ 5929 h 7262"/>
                  <a:gd name="T12" fmla="*/ 3681 w 3905"/>
                  <a:gd name="T13" fmla="*/ 6314 h 7262"/>
                  <a:gd name="T14" fmla="*/ 2929 w 3905"/>
                  <a:gd name="T15" fmla="*/ 6748 h 7262"/>
                  <a:gd name="T16" fmla="*/ 2174 w 3905"/>
                  <a:gd name="T17" fmla="*/ 7184 h 7262"/>
                  <a:gd name="T18" fmla="*/ 1729 w 3905"/>
                  <a:gd name="T19" fmla="*/ 7182 h 7262"/>
                  <a:gd name="T20" fmla="*/ 976 w 3905"/>
                  <a:gd name="T21" fmla="*/ 6748 h 7262"/>
                  <a:gd name="T22" fmla="*/ 221 w 3905"/>
                  <a:gd name="T23" fmla="*/ 6312 h 7262"/>
                  <a:gd name="T24" fmla="*/ 0 w 3905"/>
                  <a:gd name="T25" fmla="*/ 5925 h 7262"/>
                  <a:gd name="T26" fmla="*/ 0 w 3905"/>
                  <a:gd name="T27" fmla="*/ 5057 h 7262"/>
                  <a:gd name="T28" fmla="*/ 0 w 3905"/>
                  <a:gd name="T29" fmla="*/ 1333 h 7262"/>
                  <a:gd name="T30" fmla="*/ 224 w 3905"/>
                  <a:gd name="T31" fmla="*/ 949 h 7262"/>
                  <a:gd name="T32" fmla="*/ 976 w 3905"/>
                  <a:gd name="T33" fmla="*/ 514 h 7262"/>
                  <a:gd name="T34" fmla="*/ 1731 w 3905"/>
                  <a:gd name="T35" fmla="*/ 78 h 7262"/>
                  <a:gd name="T36" fmla="*/ 2177 w 3905"/>
                  <a:gd name="T37" fmla="*/ 80 h 7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5" h="7262">
                    <a:moveTo>
                      <a:pt x="2177" y="80"/>
                    </a:moveTo>
                    <a:lnTo>
                      <a:pt x="2929" y="514"/>
                    </a:lnTo>
                    <a:cubicBezTo>
                      <a:pt x="3181" y="660"/>
                      <a:pt x="3432" y="805"/>
                      <a:pt x="3684" y="950"/>
                    </a:cubicBezTo>
                    <a:cubicBezTo>
                      <a:pt x="3829" y="1045"/>
                      <a:pt x="3903" y="1173"/>
                      <a:pt x="3905" y="1337"/>
                    </a:cubicBezTo>
                    <a:lnTo>
                      <a:pt x="3905" y="5057"/>
                    </a:lnTo>
                    <a:cubicBezTo>
                      <a:pt x="3905" y="5347"/>
                      <a:pt x="3905" y="5638"/>
                      <a:pt x="3905" y="5929"/>
                    </a:cubicBezTo>
                    <a:cubicBezTo>
                      <a:pt x="3896" y="6101"/>
                      <a:pt x="3822" y="6230"/>
                      <a:pt x="3681" y="6314"/>
                    </a:cubicBezTo>
                    <a:lnTo>
                      <a:pt x="2929" y="6748"/>
                    </a:lnTo>
                    <a:cubicBezTo>
                      <a:pt x="2677" y="6893"/>
                      <a:pt x="2426" y="7038"/>
                      <a:pt x="2174" y="7184"/>
                    </a:cubicBezTo>
                    <a:cubicBezTo>
                      <a:pt x="2020" y="7262"/>
                      <a:pt x="1871" y="7262"/>
                      <a:pt x="1729" y="7182"/>
                    </a:cubicBezTo>
                    <a:lnTo>
                      <a:pt x="976" y="6748"/>
                    </a:lnTo>
                    <a:cubicBezTo>
                      <a:pt x="725" y="6603"/>
                      <a:pt x="473" y="6457"/>
                      <a:pt x="221" y="6312"/>
                    </a:cubicBezTo>
                    <a:cubicBezTo>
                      <a:pt x="77" y="6217"/>
                      <a:pt x="2" y="6089"/>
                      <a:pt x="0" y="5925"/>
                    </a:cubicBezTo>
                    <a:lnTo>
                      <a:pt x="0" y="5057"/>
                    </a:lnTo>
                    <a:cubicBezTo>
                      <a:pt x="0" y="4766"/>
                      <a:pt x="0" y="1624"/>
                      <a:pt x="0" y="1333"/>
                    </a:cubicBezTo>
                    <a:cubicBezTo>
                      <a:pt x="10" y="1161"/>
                      <a:pt x="84" y="1032"/>
                      <a:pt x="224" y="949"/>
                    </a:cubicBezTo>
                    <a:lnTo>
                      <a:pt x="976" y="514"/>
                    </a:lnTo>
                    <a:cubicBezTo>
                      <a:pt x="1228" y="369"/>
                      <a:pt x="1480" y="224"/>
                      <a:pt x="1731" y="78"/>
                    </a:cubicBezTo>
                    <a:cubicBezTo>
                      <a:pt x="1886" y="0"/>
                      <a:pt x="2034" y="0"/>
                      <a:pt x="2177" y="80"/>
                    </a:cubicBezTo>
                    <a:close/>
                  </a:path>
                </a:pathLst>
              </a:custGeom>
              <a:solidFill>
                <a:srgbClr val="9BD744">
                  <a:alpha val="20000"/>
                </a:srgbClr>
              </a:solidFill>
              <a:ln w="12700" cap="flat">
                <a:solidFill>
                  <a:srgbClr val="9BD744"/>
                </a:solidFill>
                <a:prstDash val="solid"/>
                <a:miter lim="800000"/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263532" y="2089970"/>
                <a:ext cx="4408888" cy="960935"/>
              </a:xfrm>
              <a:prstGeom prst="rect">
                <a:avLst/>
              </a:prstGeom>
              <a:solidFill>
                <a:srgbClr val="01304C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496898" y="2299974"/>
                <a:ext cx="3942155" cy="51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重建後應納稅額</a:t>
                </a:r>
                <a:endPara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438018" y="3153977"/>
                <a:ext cx="3968202" cy="2118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636" indent="-285636" algn="just">
                  <a:lnSpc>
                    <a:spcPts val="2600"/>
                  </a:lnSpc>
                  <a:buFont typeface="Wingdings" panose="05000000000000000000" pitchFamily="2" charset="2"/>
                  <a:buChar char="n"/>
                </a:pPr>
                <a:r>
                  <a:rPr lang="zh-TW" altLang="en-US" sz="20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以</a:t>
                </a:r>
                <a:r>
                  <a:rPr lang="zh-TW" altLang="zh-TW" sz="20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開工</a:t>
                </a:r>
                <a:r>
                  <a:rPr lang="zh-TW" altLang="zh-TW" sz="20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日之當年起至重建後延長減半徵收房屋稅最長年限</a:t>
                </a:r>
                <a:r>
                  <a:rPr lang="zh-TW" altLang="zh-TW" sz="20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止</a:t>
                </a:r>
                <a:endParaRPr lang="en-US" altLang="zh-TW" sz="2000" b="1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285636" indent="-285636" algn="just">
                  <a:lnSpc>
                    <a:spcPts val="2600"/>
                  </a:lnSpc>
                  <a:buFont typeface="Wingdings" panose="05000000000000000000" pitchFamily="2" charset="2"/>
                  <a:buChar char="n"/>
                </a:pPr>
                <a:r>
                  <a:rPr lang="zh-TW" altLang="en-US" sz="20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核算上開</a:t>
                </a:r>
                <a:r>
                  <a:rPr lang="zh-TW" altLang="en-US" sz="20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年度地價稅及房屋稅</a:t>
                </a:r>
                <a:r>
                  <a:rPr lang="en-US" altLang="zh-TW" sz="20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zh-TW" altLang="en-US" sz="20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新屋</a:t>
                </a:r>
                <a:r>
                  <a:rPr lang="en-US" altLang="zh-TW" sz="20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</a:t>
                </a:r>
                <a:r>
                  <a:rPr lang="zh-TW" altLang="en-US" sz="20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之應納總稅額</a:t>
                </a:r>
                <a:endParaRPr lang="zh-TW" altLang="zh-TW" sz="2000" b="1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3053865" y="1248385"/>
                <a:ext cx="639659" cy="618184"/>
              </a:xfrm>
              <a:custGeom>
                <a:avLst/>
                <a:gdLst>
                  <a:gd name="T0" fmla="*/ 475 w 785"/>
                  <a:gd name="T1" fmla="*/ 566 h 785"/>
                  <a:gd name="T2" fmla="*/ 450 w 785"/>
                  <a:gd name="T3" fmla="*/ 626 h 785"/>
                  <a:gd name="T4" fmla="*/ 399 w 785"/>
                  <a:gd name="T5" fmla="*/ 718 h 785"/>
                  <a:gd name="T6" fmla="*/ 356 w 785"/>
                  <a:gd name="T7" fmla="*/ 685 h 785"/>
                  <a:gd name="T8" fmla="*/ 338 w 785"/>
                  <a:gd name="T9" fmla="*/ 688 h 785"/>
                  <a:gd name="T10" fmla="*/ 328 w 785"/>
                  <a:gd name="T11" fmla="*/ 695 h 785"/>
                  <a:gd name="T12" fmla="*/ 319 w 785"/>
                  <a:gd name="T13" fmla="*/ 722 h 785"/>
                  <a:gd name="T14" fmla="*/ 219 w 785"/>
                  <a:gd name="T15" fmla="*/ 751 h 785"/>
                  <a:gd name="T16" fmla="*/ 183 w 785"/>
                  <a:gd name="T17" fmla="*/ 685 h 785"/>
                  <a:gd name="T18" fmla="*/ 175 w 785"/>
                  <a:gd name="T19" fmla="*/ 686 h 785"/>
                  <a:gd name="T20" fmla="*/ 168 w 785"/>
                  <a:gd name="T21" fmla="*/ 689 h 785"/>
                  <a:gd name="T22" fmla="*/ 138 w 785"/>
                  <a:gd name="T23" fmla="*/ 718 h 785"/>
                  <a:gd name="T24" fmla="*/ 87 w 785"/>
                  <a:gd name="T25" fmla="*/ 626 h 785"/>
                  <a:gd name="T26" fmla="*/ 74 w 785"/>
                  <a:gd name="T27" fmla="*/ 567 h 785"/>
                  <a:gd name="T28" fmla="*/ 0 w 785"/>
                  <a:gd name="T29" fmla="*/ 532 h 785"/>
                  <a:gd name="T30" fmla="*/ 71 w 785"/>
                  <a:gd name="T31" fmla="*/ 466 h 785"/>
                  <a:gd name="T32" fmla="*/ 100 w 785"/>
                  <a:gd name="T33" fmla="*/ 428 h 785"/>
                  <a:gd name="T34" fmla="*/ 98 w 785"/>
                  <a:gd name="T35" fmla="*/ 419 h 785"/>
                  <a:gd name="T36" fmla="*/ 94 w 785"/>
                  <a:gd name="T37" fmla="*/ 412 h 785"/>
                  <a:gd name="T38" fmla="*/ 68 w 785"/>
                  <a:gd name="T39" fmla="*/ 337 h 785"/>
                  <a:gd name="T40" fmla="*/ 164 w 785"/>
                  <a:gd name="T41" fmla="*/ 340 h 785"/>
                  <a:gd name="T42" fmla="*/ 216 w 785"/>
                  <a:gd name="T43" fmla="*/ 326 h 785"/>
                  <a:gd name="T44" fmla="*/ 218 w 785"/>
                  <a:gd name="T45" fmla="*/ 320 h 785"/>
                  <a:gd name="T46" fmla="*/ 253 w 785"/>
                  <a:gd name="T47" fmla="*/ 247 h 785"/>
                  <a:gd name="T48" fmla="*/ 319 w 785"/>
                  <a:gd name="T49" fmla="*/ 318 h 785"/>
                  <a:gd name="T50" fmla="*/ 392 w 785"/>
                  <a:gd name="T51" fmla="*/ 322 h 785"/>
                  <a:gd name="T52" fmla="*/ 463 w 785"/>
                  <a:gd name="T53" fmla="*/ 393 h 785"/>
                  <a:gd name="T54" fmla="*/ 453 w 785"/>
                  <a:gd name="T55" fmla="*/ 460 h 785"/>
                  <a:gd name="T56" fmla="*/ 504 w 785"/>
                  <a:gd name="T57" fmla="*/ 466 h 785"/>
                  <a:gd name="T58" fmla="*/ 733 w 785"/>
                  <a:gd name="T59" fmla="*/ 285 h 785"/>
                  <a:gd name="T60" fmla="*/ 686 w 785"/>
                  <a:gd name="T61" fmla="*/ 308 h 785"/>
                  <a:gd name="T62" fmla="*/ 661 w 785"/>
                  <a:gd name="T63" fmla="*/ 374 h 785"/>
                  <a:gd name="T64" fmla="*/ 616 w 785"/>
                  <a:gd name="T65" fmla="*/ 334 h 785"/>
                  <a:gd name="T66" fmla="*/ 599 w 785"/>
                  <a:gd name="T67" fmla="*/ 324 h 785"/>
                  <a:gd name="T68" fmla="*/ 593 w 785"/>
                  <a:gd name="T69" fmla="*/ 324 h 785"/>
                  <a:gd name="T70" fmla="*/ 573 w 785"/>
                  <a:gd name="T71" fmla="*/ 342 h 785"/>
                  <a:gd name="T72" fmla="*/ 497 w 785"/>
                  <a:gd name="T73" fmla="*/ 334 h 785"/>
                  <a:gd name="T74" fmla="*/ 492 w 785"/>
                  <a:gd name="T75" fmla="*/ 279 h 785"/>
                  <a:gd name="T76" fmla="*/ 486 w 785"/>
                  <a:gd name="T77" fmla="*/ 278 h 785"/>
                  <a:gd name="T78" fmla="*/ 480 w 785"/>
                  <a:gd name="T79" fmla="*/ 278 h 785"/>
                  <a:gd name="T80" fmla="*/ 452 w 785"/>
                  <a:gd name="T81" fmla="*/ 289 h 785"/>
                  <a:gd name="T82" fmla="*/ 443 w 785"/>
                  <a:gd name="T83" fmla="*/ 214 h 785"/>
                  <a:gd name="T84" fmla="*/ 450 w 785"/>
                  <a:gd name="T85" fmla="*/ 170 h 785"/>
                  <a:gd name="T86" fmla="*/ 419 w 785"/>
                  <a:gd name="T87" fmla="*/ 105 h 785"/>
                  <a:gd name="T88" fmla="*/ 492 w 785"/>
                  <a:gd name="T89" fmla="*/ 100 h 785"/>
                  <a:gd name="T90" fmla="*/ 507 w 785"/>
                  <a:gd name="T91" fmla="*/ 77 h 785"/>
                  <a:gd name="T92" fmla="*/ 506 w 785"/>
                  <a:gd name="T93" fmla="*/ 71 h 785"/>
                  <a:gd name="T94" fmla="*/ 530 w 785"/>
                  <a:gd name="T95" fmla="*/ 5 h 785"/>
                  <a:gd name="T96" fmla="*/ 586 w 785"/>
                  <a:gd name="T97" fmla="*/ 53 h 785"/>
                  <a:gd name="T98" fmla="*/ 614 w 785"/>
                  <a:gd name="T99" fmla="*/ 45 h 785"/>
                  <a:gd name="T100" fmla="*/ 623 w 785"/>
                  <a:gd name="T101" fmla="*/ 24 h 785"/>
                  <a:gd name="T102" fmla="*/ 691 w 785"/>
                  <a:gd name="T103" fmla="*/ 52 h 785"/>
                  <a:gd name="T104" fmla="*/ 715 w 785"/>
                  <a:gd name="T105" fmla="*/ 99 h 785"/>
                  <a:gd name="T106" fmla="*/ 768 w 785"/>
                  <a:gd name="T107" fmla="*/ 157 h 785"/>
                  <a:gd name="T108" fmla="*/ 732 w 785"/>
                  <a:gd name="T109" fmla="*/ 179 h 785"/>
                  <a:gd name="T110" fmla="*/ 761 w 785"/>
                  <a:gd name="T111" fmla="*/ 217 h 785"/>
                  <a:gd name="T112" fmla="*/ 545 w 785"/>
                  <a:gd name="T113" fmla="*/ 168 h 785"/>
                  <a:gd name="T114" fmla="*/ 269 w 785"/>
                  <a:gd name="T115" fmla="*/ 44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5" h="785">
                    <a:moveTo>
                      <a:pt x="538" y="500"/>
                    </a:moveTo>
                    <a:lnTo>
                      <a:pt x="538" y="532"/>
                    </a:lnTo>
                    <a:cubicBezTo>
                      <a:pt x="536" y="550"/>
                      <a:pt x="522" y="564"/>
                      <a:pt x="504" y="566"/>
                    </a:cubicBezTo>
                    <a:lnTo>
                      <a:pt x="493" y="566"/>
                    </a:lnTo>
                    <a:lnTo>
                      <a:pt x="475" y="566"/>
                    </a:lnTo>
                    <a:lnTo>
                      <a:pt x="467" y="566"/>
                    </a:lnTo>
                    <a:cubicBezTo>
                      <a:pt x="464" y="567"/>
                      <a:pt x="461" y="567"/>
                      <a:pt x="458" y="569"/>
                    </a:cubicBezTo>
                    <a:cubicBezTo>
                      <a:pt x="454" y="570"/>
                      <a:pt x="451" y="573"/>
                      <a:pt x="447" y="576"/>
                    </a:cubicBezTo>
                    <a:cubicBezTo>
                      <a:pt x="435" y="588"/>
                      <a:pt x="434" y="608"/>
                      <a:pt x="445" y="621"/>
                    </a:cubicBezTo>
                    <a:lnTo>
                      <a:pt x="450" y="626"/>
                    </a:lnTo>
                    <a:lnTo>
                      <a:pt x="463" y="639"/>
                    </a:lnTo>
                    <a:lnTo>
                      <a:pt x="471" y="646"/>
                    </a:lnTo>
                    <a:cubicBezTo>
                      <a:pt x="482" y="661"/>
                      <a:pt x="481" y="681"/>
                      <a:pt x="470" y="695"/>
                    </a:cubicBezTo>
                    <a:lnTo>
                      <a:pt x="448" y="717"/>
                    </a:lnTo>
                    <a:cubicBezTo>
                      <a:pt x="434" y="728"/>
                      <a:pt x="414" y="728"/>
                      <a:pt x="399" y="718"/>
                    </a:cubicBezTo>
                    <a:lnTo>
                      <a:pt x="392" y="710"/>
                    </a:lnTo>
                    <a:lnTo>
                      <a:pt x="379" y="697"/>
                    </a:lnTo>
                    <a:lnTo>
                      <a:pt x="374" y="692"/>
                    </a:lnTo>
                    <a:cubicBezTo>
                      <a:pt x="372" y="691"/>
                      <a:pt x="371" y="690"/>
                      <a:pt x="370" y="689"/>
                    </a:cubicBezTo>
                    <a:cubicBezTo>
                      <a:pt x="366" y="687"/>
                      <a:pt x="361" y="685"/>
                      <a:pt x="356" y="685"/>
                    </a:cubicBezTo>
                    <a:cubicBezTo>
                      <a:pt x="355" y="685"/>
                      <a:pt x="355" y="685"/>
                      <a:pt x="355" y="685"/>
                    </a:cubicBezTo>
                    <a:cubicBezTo>
                      <a:pt x="354" y="685"/>
                      <a:pt x="353" y="684"/>
                      <a:pt x="353" y="684"/>
                    </a:cubicBezTo>
                    <a:cubicBezTo>
                      <a:pt x="349" y="684"/>
                      <a:pt x="346" y="685"/>
                      <a:pt x="343" y="686"/>
                    </a:cubicBezTo>
                    <a:lnTo>
                      <a:pt x="343" y="686"/>
                    </a:lnTo>
                    <a:cubicBezTo>
                      <a:pt x="341" y="686"/>
                      <a:pt x="340" y="687"/>
                      <a:pt x="338" y="688"/>
                    </a:cubicBezTo>
                    <a:cubicBezTo>
                      <a:pt x="338" y="688"/>
                      <a:pt x="338" y="688"/>
                      <a:pt x="338" y="688"/>
                    </a:cubicBezTo>
                    <a:cubicBezTo>
                      <a:pt x="338" y="688"/>
                      <a:pt x="337" y="688"/>
                      <a:pt x="337" y="688"/>
                    </a:cubicBezTo>
                    <a:cubicBezTo>
                      <a:pt x="336" y="689"/>
                      <a:pt x="336" y="689"/>
                      <a:pt x="335" y="690"/>
                    </a:cubicBezTo>
                    <a:cubicBezTo>
                      <a:pt x="335" y="690"/>
                      <a:pt x="335" y="690"/>
                      <a:pt x="335" y="690"/>
                    </a:cubicBezTo>
                    <a:cubicBezTo>
                      <a:pt x="332" y="691"/>
                      <a:pt x="330" y="693"/>
                      <a:pt x="328" y="695"/>
                    </a:cubicBezTo>
                    <a:cubicBezTo>
                      <a:pt x="328" y="695"/>
                      <a:pt x="327" y="696"/>
                      <a:pt x="327" y="697"/>
                    </a:cubicBezTo>
                    <a:cubicBezTo>
                      <a:pt x="327" y="697"/>
                      <a:pt x="326" y="697"/>
                      <a:pt x="326" y="697"/>
                    </a:cubicBezTo>
                    <a:cubicBezTo>
                      <a:pt x="322" y="702"/>
                      <a:pt x="320" y="708"/>
                      <a:pt x="319" y="714"/>
                    </a:cubicBezTo>
                    <a:lnTo>
                      <a:pt x="319" y="714"/>
                    </a:lnTo>
                    <a:lnTo>
                      <a:pt x="319" y="722"/>
                    </a:lnTo>
                    <a:lnTo>
                      <a:pt x="319" y="740"/>
                    </a:lnTo>
                    <a:lnTo>
                      <a:pt x="319" y="751"/>
                    </a:lnTo>
                    <a:cubicBezTo>
                      <a:pt x="317" y="769"/>
                      <a:pt x="303" y="783"/>
                      <a:pt x="285" y="785"/>
                    </a:cubicBezTo>
                    <a:lnTo>
                      <a:pt x="253" y="785"/>
                    </a:lnTo>
                    <a:cubicBezTo>
                      <a:pt x="235" y="783"/>
                      <a:pt x="221" y="769"/>
                      <a:pt x="219" y="751"/>
                    </a:cubicBezTo>
                    <a:lnTo>
                      <a:pt x="219" y="740"/>
                    </a:lnTo>
                    <a:lnTo>
                      <a:pt x="219" y="722"/>
                    </a:lnTo>
                    <a:lnTo>
                      <a:pt x="219" y="714"/>
                    </a:lnTo>
                    <a:cubicBezTo>
                      <a:pt x="218" y="707"/>
                      <a:pt x="214" y="700"/>
                      <a:pt x="209" y="694"/>
                    </a:cubicBezTo>
                    <a:cubicBezTo>
                      <a:pt x="202" y="687"/>
                      <a:pt x="193" y="684"/>
                      <a:pt x="183" y="685"/>
                    </a:cubicBezTo>
                    <a:cubicBezTo>
                      <a:pt x="182" y="685"/>
                      <a:pt x="182" y="685"/>
                      <a:pt x="181" y="685"/>
                    </a:cubicBezTo>
                    <a:cubicBezTo>
                      <a:pt x="181" y="685"/>
                      <a:pt x="181" y="685"/>
                      <a:pt x="180" y="685"/>
                    </a:cubicBezTo>
                    <a:cubicBezTo>
                      <a:pt x="180" y="685"/>
                      <a:pt x="179" y="685"/>
                      <a:pt x="178" y="685"/>
                    </a:cubicBezTo>
                    <a:cubicBezTo>
                      <a:pt x="178" y="685"/>
                      <a:pt x="178" y="685"/>
                      <a:pt x="178" y="685"/>
                    </a:cubicBezTo>
                    <a:cubicBezTo>
                      <a:pt x="177" y="686"/>
                      <a:pt x="176" y="686"/>
                      <a:pt x="175" y="686"/>
                    </a:cubicBezTo>
                    <a:cubicBezTo>
                      <a:pt x="175" y="686"/>
                      <a:pt x="175" y="686"/>
                      <a:pt x="175" y="686"/>
                    </a:cubicBezTo>
                    <a:cubicBezTo>
                      <a:pt x="174" y="686"/>
                      <a:pt x="173" y="687"/>
                      <a:pt x="172" y="687"/>
                    </a:cubicBezTo>
                    <a:cubicBezTo>
                      <a:pt x="172" y="687"/>
                      <a:pt x="172" y="687"/>
                      <a:pt x="171" y="688"/>
                    </a:cubicBezTo>
                    <a:cubicBezTo>
                      <a:pt x="171" y="688"/>
                      <a:pt x="170" y="688"/>
                      <a:pt x="169" y="688"/>
                    </a:cubicBezTo>
                    <a:cubicBezTo>
                      <a:pt x="169" y="689"/>
                      <a:pt x="168" y="689"/>
                      <a:pt x="168" y="689"/>
                    </a:cubicBezTo>
                    <a:cubicBezTo>
                      <a:pt x="167" y="690"/>
                      <a:pt x="167" y="690"/>
                      <a:pt x="167" y="690"/>
                    </a:cubicBezTo>
                    <a:cubicBezTo>
                      <a:pt x="166" y="690"/>
                      <a:pt x="165" y="691"/>
                      <a:pt x="165" y="691"/>
                    </a:cubicBezTo>
                    <a:cubicBezTo>
                      <a:pt x="165" y="692"/>
                      <a:pt x="164" y="692"/>
                      <a:pt x="164" y="692"/>
                    </a:cubicBezTo>
                    <a:lnTo>
                      <a:pt x="146" y="710"/>
                    </a:lnTo>
                    <a:lnTo>
                      <a:pt x="138" y="718"/>
                    </a:lnTo>
                    <a:cubicBezTo>
                      <a:pt x="124" y="728"/>
                      <a:pt x="104" y="728"/>
                      <a:pt x="90" y="717"/>
                    </a:cubicBezTo>
                    <a:lnTo>
                      <a:pt x="68" y="695"/>
                    </a:lnTo>
                    <a:cubicBezTo>
                      <a:pt x="56" y="681"/>
                      <a:pt x="56" y="661"/>
                      <a:pt x="67" y="646"/>
                    </a:cubicBezTo>
                    <a:lnTo>
                      <a:pt x="75" y="639"/>
                    </a:lnTo>
                    <a:lnTo>
                      <a:pt x="87" y="626"/>
                    </a:lnTo>
                    <a:lnTo>
                      <a:pt x="87" y="626"/>
                    </a:lnTo>
                    <a:lnTo>
                      <a:pt x="93" y="620"/>
                    </a:lnTo>
                    <a:cubicBezTo>
                      <a:pt x="98" y="615"/>
                      <a:pt x="100" y="608"/>
                      <a:pt x="100" y="600"/>
                    </a:cubicBezTo>
                    <a:cubicBezTo>
                      <a:pt x="100" y="585"/>
                      <a:pt x="90" y="572"/>
                      <a:pt x="76" y="568"/>
                    </a:cubicBezTo>
                    <a:cubicBezTo>
                      <a:pt x="76" y="567"/>
                      <a:pt x="75" y="567"/>
                      <a:pt x="74" y="567"/>
                    </a:cubicBezTo>
                    <a:cubicBezTo>
                      <a:pt x="74" y="567"/>
                      <a:pt x="74" y="567"/>
                      <a:pt x="73" y="567"/>
                    </a:cubicBezTo>
                    <a:cubicBezTo>
                      <a:pt x="72" y="567"/>
                      <a:pt x="71" y="566"/>
                      <a:pt x="70" y="566"/>
                    </a:cubicBezTo>
                    <a:lnTo>
                      <a:pt x="45" y="566"/>
                    </a:lnTo>
                    <a:lnTo>
                      <a:pt x="34" y="566"/>
                    </a:lnTo>
                    <a:cubicBezTo>
                      <a:pt x="16" y="564"/>
                      <a:pt x="2" y="550"/>
                      <a:pt x="0" y="532"/>
                    </a:cubicBezTo>
                    <a:lnTo>
                      <a:pt x="0" y="500"/>
                    </a:lnTo>
                    <a:cubicBezTo>
                      <a:pt x="2" y="482"/>
                      <a:pt x="16" y="468"/>
                      <a:pt x="34" y="466"/>
                    </a:cubicBezTo>
                    <a:lnTo>
                      <a:pt x="45" y="466"/>
                    </a:lnTo>
                    <a:lnTo>
                      <a:pt x="63" y="466"/>
                    </a:lnTo>
                    <a:lnTo>
                      <a:pt x="71" y="466"/>
                    </a:lnTo>
                    <a:cubicBezTo>
                      <a:pt x="78" y="465"/>
                      <a:pt x="85" y="461"/>
                      <a:pt x="90" y="456"/>
                    </a:cubicBezTo>
                    <a:lnTo>
                      <a:pt x="90" y="456"/>
                    </a:lnTo>
                    <a:lnTo>
                      <a:pt x="90" y="456"/>
                    </a:lnTo>
                    <a:cubicBezTo>
                      <a:pt x="98" y="448"/>
                      <a:pt x="101" y="438"/>
                      <a:pt x="100" y="428"/>
                    </a:cubicBezTo>
                    <a:cubicBezTo>
                      <a:pt x="100" y="428"/>
                      <a:pt x="100" y="428"/>
                      <a:pt x="100" y="428"/>
                    </a:cubicBezTo>
                    <a:cubicBezTo>
                      <a:pt x="100" y="427"/>
                      <a:pt x="100" y="426"/>
                      <a:pt x="99" y="425"/>
                    </a:cubicBezTo>
                    <a:cubicBezTo>
                      <a:pt x="99" y="425"/>
                      <a:pt x="99" y="425"/>
                      <a:pt x="99" y="425"/>
                    </a:cubicBezTo>
                    <a:cubicBezTo>
                      <a:pt x="99" y="424"/>
                      <a:pt x="99" y="423"/>
                      <a:pt x="99" y="422"/>
                    </a:cubicBezTo>
                    <a:cubicBezTo>
                      <a:pt x="99" y="422"/>
                      <a:pt x="98" y="421"/>
                      <a:pt x="98" y="421"/>
                    </a:cubicBezTo>
                    <a:cubicBezTo>
                      <a:pt x="98" y="420"/>
                      <a:pt x="98" y="420"/>
                      <a:pt x="98" y="419"/>
                    </a:cubicBezTo>
                    <a:cubicBezTo>
                      <a:pt x="97" y="419"/>
                      <a:pt x="97" y="419"/>
                      <a:pt x="97" y="418"/>
                    </a:cubicBezTo>
                    <a:cubicBezTo>
                      <a:pt x="97" y="418"/>
                      <a:pt x="97" y="417"/>
                      <a:pt x="96" y="416"/>
                    </a:cubicBezTo>
                    <a:cubicBezTo>
                      <a:pt x="96" y="416"/>
                      <a:pt x="96" y="416"/>
                      <a:pt x="96" y="415"/>
                    </a:cubicBezTo>
                    <a:cubicBezTo>
                      <a:pt x="95" y="415"/>
                      <a:pt x="95" y="414"/>
                      <a:pt x="95" y="414"/>
                    </a:cubicBezTo>
                    <a:cubicBezTo>
                      <a:pt x="94" y="413"/>
                      <a:pt x="94" y="413"/>
                      <a:pt x="94" y="412"/>
                    </a:cubicBezTo>
                    <a:cubicBezTo>
                      <a:pt x="93" y="412"/>
                      <a:pt x="93" y="412"/>
                      <a:pt x="93" y="411"/>
                    </a:cubicBezTo>
                    <a:lnTo>
                      <a:pt x="93" y="411"/>
                    </a:lnTo>
                    <a:lnTo>
                      <a:pt x="75" y="393"/>
                    </a:lnTo>
                    <a:lnTo>
                      <a:pt x="67" y="385"/>
                    </a:lnTo>
                    <a:cubicBezTo>
                      <a:pt x="56" y="371"/>
                      <a:pt x="56" y="351"/>
                      <a:pt x="68" y="337"/>
                    </a:cubicBezTo>
                    <a:lnTo>
                      <a:pt x="90" y="315"/>
                    </a:lnTo>
                    <a:cubicBezTo>
                      <a:pt x="104" y="303"/>
                      <a:pt x="124" y="303"/>
                      <a:pt x="138" y="314"/>
                    </a:cubicBezTo>
                    <a:lnTo>
                      <a:pt x="146" y="322"/>
                    </a:lnTo>
                    <a:lnTo>
                      <a:pt x="159" y="334"/>
                    </a:lnTo>
                    <a:lnTo>
                      <a:pt x="164" y="340"/>
                    </a:lnTo>
                    <a:cubicBezTo>
                      <a:pt x="170" y="345"/>
                      <a:pt x="177" y="347"/>
                      <a:pt x="185" y="347"/>
                    </a:cubicBezTo>
                    <a:cubicBezTo>
                      <a:pt x="193" y="347"/>
                      <a:pt x="201" y="344"/>
                      <a:pt x="207" y="339"/>
                    </a:cubicBezTo>
                    <a:cubicBezTo>
                      <a:pt x="210" y="336"/>
                      <a:pt x="213" y="333"/>
                      <a:pt x="215" y="329"/>
                    </a:cubicBezTo>
                    <a:cubicBezTo>
                      <a:pt x="215" y="329"/>
                      <a:pt x="215" y="329"/>
                      <a:pt x="215" y="329"/>
                    </a:cubicBezTo>
                    <a:cubicBezTo>
                      <a:pt x="215" y="328"/>
                      <a:pt x="216" y="327"/>
                      <a:pt x="216" y="326"/>
                    </a:cubicBezTo>
                    <a:cubicBezTo>
                      <a:pt x="216" y="326"/>
                      <a:pt x="216" y="326"/>
                      <a:pt x="216" y="326"/>
                    </a:cubicBezTo>
                    <a:cubicBezTo>
                      <a:pt x="217" y="325"/>
                      <a:pt x="217" y="324"/>
                      <a:pt x="217" y="323"/>
                    </a:cubicBezTo>
                    <a:cubicBezTo>
                      <a:pt x="217" y="323"/>
                      <a:pt x="217" y="323"/>
                      <a:pt x="217" y="323"/>
                    </a:cubicBezTo>
                    <a:cubicBezTo>
                      <a:pt x="218" y="322"/>
                      <a:pt x="218" y="321"/>
                      <a:pt x="218" y="320"/>
                    </a:cubicBezTo>
                    <a:cubicBezTo>
                      <a:pt x="218" y="320"/>
                      <a:pt x="218" y="320"/>
                      <a:pt x="218" y="320"/>
                    </a:cubicBezTo>
                    <a:cubicBezTo>
                      <a:pt x="218" y="319"/>
                      <a:pt x="218" y="318"/>
                      <a:pt x="219" y="317"/>
                    </a:cubicBezTo>
                    <a:lnTo>
                      <a:pt x="219" y="310"/>
                    </a:lnTo>
                    <a:lnTo>
                      <a:pt x="219" y="292"/>
                    </a:lnTo>
                    <a:lnTo>
                      <a:pt x="219" y="281"/>
                    </a:lnTo>
                    <a:cubicBezTo>
                      <a:pt x="221" y="263"/>
                      <a:pt x="235" y="249"/>
                      <a:pt x="253" y="247"/>
                    </a:cubicBezTo>
                    <a:lnTo>
                      <a:pt x="285" y="247"/>
                    </a:lnTo>
                    <a:cubicBezTo>
                      <a:pt x="303" y="249"/>
                      <a:pt x="317" y="263"/>
                      <a:pt x="319" y="281"/>
                    </a:cubicBezTo>
                    <a:lnTo>
                      <a:pt x="319" y="292"/>
                    </a:lnTo>
                    <a:lnTo>
                      <a:pt x="319" y="310"/>
                    </a:lnTo>
                    <a:lnTo>
                      <a:pt x="319" y="318"/>
                    </a:lnTo>
                    <a:cubicBezTo>
                      <a:pt x="320" y="325"/>
                      <a:pt x="323" y="332"/>
                      <a:pt x="329" y="337"/>
                    </a:cubicBezTo>
                    <a:cubicBezTo>
                      <a:pt x="332" y="341"/>
                      <a:pt x="336" y="343"/>
                      <a:pt x="339" y="344"/>
                    </a:cubicBezTo>
                    <a:cubicBezTo>
                      <a:pt x="350" y="349"/>
                      <a:pt x="364" y="348"/>
                      <a:pt x="374" y="340"/>
                    </a:cubicBezTo>
                    <a:lnTo>
                      <a:pt x="374" y="340"/>
                    </a:lnTo>
                    <a:lnTo>
                      <a:pt x="392" y="322"/>
                    </a:lnTo>
                    <a:lnTo>
                      <a:pt x="399" y="314"/>
                    </a:lnTo>
                    <a:cubicBezTo>
                      <a:pt x="414" y="303"/>
                      <a:pt x="434" y="303"/>
                      <a:pt x="448" y="315"/>
                    </a:cubicBezTo>
                    <a:lnTo>
                      <a:pt x="470" y="337"/>
                    </a:lnTo>
                    <a:cubicBezTo>
                      <a:pt x="481" y="351"/>
                      <a:pt x="482" y="371"/>
                      <a:pt x="471" y="385"/>
                    </a:cubicBezTo>
                    <a:lnTo>
                      <a:pt x="463" y="393"/>
                    </a:lnTo>
                    <a:lnTo>
                      <a:pt x="450" y="406"/>
                    </a:lnTo>
                    <a:lnTo>
                      <a:pt x="445" y="411"/>
                    </a:lnTo>
                    <a:cubicBezTo>
                      <a:pt x="442" y="414"/>
                      <a:pt x="440" y="418"/>
                      <a:pt x="439" y="422"/>
                    </a:cubicBezTo>
                    <a:cubicBezTo>
                      <a:pt x="438" y="425"/>
                      <a:pt x="438" y="428"/>
                      <a:pt x="438" y="432"/>
                    </a:cubicBezTo>
                    <a:cubicBezTo>
                      <a:pt x="438" y="444"/>
                      <a:pt x="444" y="454"/>
                      <a:pt x="453" y="460"/>
                    </a:cubicBezTo>
                    <a:cubicBezTo>
                      <a:pt x="453" y="460"/>
                      <a:pt x="453" y="460"/>
                      <a:pt x="453" y="460"/>
                    </a:cubicBezTo>
                    <a:cubicBezTo>
                      <a:pt x="457" y="463"/>
                      <a:pt x="462" y="465"/>
                      <a:pt x="468" y="466"/>
                    </a:cubicBezTo>
                    <a:lnTo>
                      <a:pt x="468" y="466"/>
                    </a:lnTo>
                    <a:lnTo>
                      <a:pt x="493" y="466"/>
                    </a:lnTo>
                    <a:lnTo>
                      <a:pt x="504" y="466"/>
                    </a:lnTo>
                    <a:cubicBezTo>
                      <a:pt x="522" y="468"/>
                      <a:pt x="536" y="482"/>
                      <a:pt x="538" y="500"/>
                    </a:cubicBezTo>
                    <a:close/>
                    <a:moveTo>
                      <a:pt x="781" y="252"/>
                    </a:moveTo>
                    <a:lnTo>
                      <a:pt x="772" y="274"/>
                    </a:lnTo>
                    <a:cubicBezTo>
                      <a:pt x="766" y="285"/>
                      <a:pt x="753" y="291"/>
                      <a:pt x="740" y="287"/>
                    </a:cubicBezTo>
                    <a:lnTo>
                      <a:pt x="733" y="285"/>
                    </a:lnTo>
                    <a:lnTo>
                      <a:pt x="721" y="280"/>
                    </a:lnTo>
                    <a:lnTo>
                      <a:pt x="715" y="277"/>
                    </a:lnTo>
                    <a:cubicBezTo>
                      <a:pt x="713" y="277"/>
                      <a:pt x="711" y="277"/>
                      <a:pt x="709" y="277"/>
                    </a:cubicBezTo>
                    <a:cubicBezTo>
                      <a:pt x="706" y="277"/>
                      <a:pt x="703" y="277"/>
                      <a:pt x="699" y="279"/>
                    </a:cubicBezTo>
                    <a:cubicBezTo>
                      <a:pt x="688" y="283"/>
                      <a:pt x="682" y="296"/>
                      <a:pt x="686" y="308"/>
                    </a:cubicBezTo>
                    <a:lnTo>
                      <a:pt x="688" y="313"/>
                    </a:lnTo>
                    <a:lnTo>
                      <a:pt x="693" y="325"/>
                    </a:lnTo>
                    <a:lnTo>
                      <a:pt x="696" y="332"/>
                    </a:lnTo>
                    <a:cubicBezTo>
                      <a:pt x="699" y="345"/>
                      <a:pt x="694" y="358"/>
                      <a:pt x="682" y="365"/>
                    </a:cubicBezTo>
                    <a:lnTo>
                      <a:pt x="661" y="374"/>
                    </a:lnTo>
                    <a:cubicBezTo>
                      <a:pt x="649" y="377"/>
                      <a:pt x="635" y="372"/>
                      <a:pt x="628" y="361"/>
                    </a:cubicBezTo>
                    <a:lnTo>
                      <a:pt x="625" y="354"/>
                    </a:lnTo>
                    <a:lnTo>
                      <a:pt x="620" y="342"/>
                    </a:lnTo>
                    <a:lnTo>
                      <a:pt x="618" y="336"/>
                    </a:lnTo>
                    <a:cubicBezTo>
                      <a:pt x="618" y="335"/>
                      <a:pt x="617" y="335"/>
                      <a:pt x="616" y="334"/>
                    </a:cubicBezTo>
                    <a:cubicBezTo>
                      <a:pt x="614" y="331"/>
                      <a:pt x="611" y="328"/>
                      <a:pt x="608" y="327"/>
                    </a:cubicBezTo>
                    <a:cubicBezTo>
                      <a:pt x="608" y="326"/>
                      <a:pt x="608" y="326"/>
                      <a:pt x="607" y="326"/>
                    </a:cubicBezTo>
                    <a:cubicBezTo>
                      <a:pt x="607" y="326"/>
                      <a:pt x="606" y="326"/>
                      <a:pt x="606" y="326"/>
                    </a:cubicBezTo>
                    <a:lnTo>
                      <a:pt x="606" y="326"/>
                    </a:lnTo>
                    <a:cubicBezTo>
                      <a:pt x="604" y="325"/>
                      <a:pt x="602" y="324"/>
                      <a:pt x="599" y="324"/>
                    </a:cubicBezTo>
                    <a:cubicBezTo>
                      <a:pt x="598" y="324"/>
                      <a:pt x="597" y="324"/>
                      <a:pt x="595" y="324"/>
                    </a:cubicBezTo>
                    <a:cubicBezTo>
                      <a:pt x="595" y="324"/>
                      <a:pt x="595" y="324"/>
                      <a:pt x="595" y="324"/>
                    </a:cubicBezTo>
                    <a:cubicBezTo>
                      <a:pt x="595" y="324"/>
                      <a:pt x="594" y="324"/>
                      <a:pt x="594" y="324"/>
                    </a:cubicBezTo>
                    <a:cubicBezTo>
                      <a:pt x="594" y="324"/>
                      <a:pt x="593" y="324"/>
                      <a:pt x="593" y="324"/>
                    </a:cubicBezTo>
                    <a:lnTo>
                      <a:pt x="593" y="324"/>
                    </a:lnTo>
                    <a:cubicBezTo>
                      <a:pt x="590" y="325"/>
                      <a:pt x="588" y="325"/>
                      <a:pt x="586" y="326"/>
                    </a:cubicBezTo>
                    <a:cubicBezTo>
                      <a:pt x="586" y="326"/>
                      <a:pt x="586" y="327"/>
                      <a:pt x="585" y="327"/>
                    </a:cubicBezTo>
                    <a:cubicBezTo>
                      <a:pt x="585" y="327"/>
                      <a:pt x="585" y="327"/>
                      <a:pt x="584" y="327"/>
                    </a:cubicBezTo>
                    <a:cubicBezTo>
                      <a:pt x="581" y="329"/>
                      <a:pt x="577" y="333"/>
                      <a:pt x="575" y="337"/>
                    </a:cubicBezTo>
                    <a:lnTo>
                      <a:pt x="573" y="342"/>
                    </a:lnTo>
                    <a:lnTo>
                      <a:pt x="568" y="354"/>
                    </a:lnTo>
                    <a:lnTo>
                      <a:pt x="565" y="361"/>
                    </a:lnTo>
                    <a:cubicBezTo>
                      <a:pt x="559" y="373"/>
                      <a:pt x="545" y="378"/>
                      <a:pt x="533" y="375"/>
                    </a:cubicBezTo>
                    <a:lnTo>
                      <a:pt x="511" y="366"/>
                    </a:lnTo>
                    <a:cubicBezTo>
                      <a:pt x="500" y="360"/>
                      <a:pt x="494" y="346"/>
                      <a:pt x="497" y="334"/>
                    </a:cubicBezTo>
                    <a:lnTo>
                      <a:pt x="500" y="326"/>
                    </a:lnTo>
                    <a:lnTo>
                      <a:pt x="505" y="314"/>
                    </a:lnTo>
                    <a:lnTo>
                      <a:pt x="507" y="309"/>
                    </a:lnTo>
                    <a:cubicBezTo>
                      <a:pt x="509" y="304"/>
                      <a:pt x="509" y="298"/>
                      <a:pt x="506" y="293"/>
                    </a:cubicBezTo>
                    <a:cubicBezTo>
                      <a:pt x="503" y="286"/>
                      <a:pt x="498" y="281"/>
                      <a:pt x="492" y="279"/>
                    </a:cubicBezTo>
                    <a:cubicBezTo>
                      <a:pt x="491" y="279"/>
                      <a:pt x="491" y="279"/>
                      <a:pt x="490" y="279"/>
                    </a:cubicBezTo>
                    <a:cubicBezTo>
                      <a:pt x="490" y="279"/>
                      <a:pt x="490" y="279"/>
                      <a:pt x="490" y="279"/>
                    </a:cubicBezTo>
                    <a:cubicBezTo>
                      <a:pt x="489" y="279"/>
                      <a:pt x="489" y="278"/>
                      <a:pt x="488" y="278"/>
                    </a:cubicBezTo>
                    <a:lnTo>
                      <a:pt x="488" y="278"/>
                    </a:lnTo>
                    <a:cubicBezTo>
                      <a:pt x="487" y="278"/>
                      <a:pt x="486" y="278"/>
                      <a:pt x="486" y="278"/>
                    </a:cubicBezTo>
                    <a:lnTo>
                      <a:pt x="486" y="278"/>
                    </a:lnTo>
                    <a:cubicBezTo>
                      <a:pt x="485" y="278"/>
                      <a:pt x="484" y="278"/>
                      <a:pt x="484" y="278"/>
                    </a:cubicBezTo>
                    <a:cubicBezTo>
                      <a:pt x="483" y="278"/>
                      <a:pt x="483" y="278"/>
                      <a:pt x="483" y="278"/>
                    </a:cubicBezTo>
                    <a:cubicBezTo>
                      <a:pt x="482" y="278"/>
                      <a:pt x="482" y="278"/>
                      <a:pt x="481" y="278"/>
                    </a:cubicBezTo>
                    <a:cubicBezTo>
                      <a:pt x="481" y="278"/>
                      <a:pt x="480" y="278"/>
                      <a:pt x="480" y="278"/>
                    </a:cubicBezTo>
                    <a:cubicBezTo>
                      <a:pt x="480" y="278"/>
                      <a:pt x="479" y="278"/>
                      <a:pt x="479" y="278"/>
                    </a:cubicBezTo>
                    <a:cubicBezTo>
                      <a:pt x="479" y="279"/>
                      <a:pt x="478" y="279"/>
                      <a:pt x="477" y="279"/>
                    </a:cubicBezTo>
                    <a:cubicBezTo>
                      <a:pt x="477" y="279"/>
                      <a:pt x="477" y="279"/>
                      <a:pt x="477" y="279"/>
                    </a:cubicBezTo>
                    <a:lnTo>
                      <a:pt x="460" y="286"/>
                    </a:lnTo>
                    <a:lnTo>
                      <a:pt x="452" y="289"/>
                    </a:lnTo>
                    <a:cubicBezTo>
                      <a:pt x="440" y="293"/>
                      <a:pt x="426" y="287"/>
                      <a:pt x="420" y="276"/>
                    </a:cubicBezTo>
                    <a:lnTo>
                      <a:pt x="411" y="254"/>
                    </a:lnTo>
                    <a:cubicBezTo>
                      <a:pt x="407" y="242"/>
                      <a:pt x="413" y="228"/>
                      <a:pt x="424" y="222"/>
                    </a:cubicBezTo>
                    <a:lnTo>
                      <a:pt x="431" y="219"/>
                    </a:lnTo>
                    <a:lnTo>
                      <a:pt x="443" y="214"/>
                    </a:lnTo>
                    <a:lnTo>
                      <a:pt x="449" y="211"/>
                    </a:lnTo>
                    <a:cubicBezTo>
                      <a:pt x="453" y="209"/>
                      <a:pt x="457" y="205"/>
                      <a:pt x="459" y="199"/>
                    </a:cubicBezTo>
                    <a:cubicBezTo>
                      <a:pt x="463" y="189"/>
                      <a:pt x="460" y="178"/>
                      <a:pt x="452" y="171"/>
                    </a:cubicBezTo>
                    <a:cubicBezTo>
                      <a:pt x="451" y="171"/>
                      <a:pt x="451" y="171"/>
                      <a:pt x="451" y="170"/>
                    </a:cubicBezTo>
                    <a:cubicBezTo>
                      <a:pt x="450" y="170"/>
                      <a:pt x="450" y="170"/>
                      <a:pt x="450" y="170"/>
                    </a:cubicBezTo>
                    <a:cubicBezTo>
                      <a:pt x="449" y="169"/>
                      <a:pt x="449" y="169"/>
                      <a:pt x="448" y="168"/>
                    </a:cubicBezTo>
                    <a:lnTo>
                      <a:pt x="431" y="162"/>
                    </a:lnTo>
                    <a:lnTo>
                      <a:pt x="424" y="159"/>
                    </a:lnTo>
                    <a:cubicBezTo>
                      <a:pt x="412" y="152"/>
                      <a:pt x="407" y="139"/>
                      <a:pt x="410" y="126"/>
                    </a:cubicBezTo>
                    <a:lnTo>
                      <a:pt x="419" y="105"/>
                    </a:lnTo>
                    <a:cubicBezTo>
                      <a:pt x="425" y="93"/>
                      <a:pt x="439" y="87"/>
                      <a:pt x="451" y="91"/>
                    </a:cubicBezTo>
                    <a:lnTo>
                      <a:pt x="459" y="94"/>
                    </a:lnTo>
                    <a:lnTo>
                      <a:pt x="471" y="99"/>
                    </a:lnTo>
                    <a:lnTo>
                      <a:pt x="476" y="101"/>
                    </a:lnTo>
                    <a:cubicBezTo>
                      <a:pt x="481" y="102"/>
                      <a:pt x="487" y="102"/>
                      <a:pt x="492" y="100"/>
                    </a:cubicBezTo>
                    <a:cubicBezTo>
                      <a:pt x="499" y="97"/>
                      <a:pt x="504" y="90"/>
                      <a:pt x="506" y="83"/>
                    </a:cubicBezTo>
                    <a:cubicBezTo>
                      <a:pt x="506" y="83"/>
                      <a:pt x="506" y="82"/>
                      <a:pt x="507" y="81"/>
                    </a:cubicBezTo>
                    <a:cubicBezTo>
                      <a:pt x="507" y="80"/>
                      <a:pt x="507" y="80"/>
                      <a:pt x="507" y="79"/>
                    </a:cubicBezTo>
                    <a:cubicBezTo>
                      <a:pt x="507" y="79"/>
                      <a:pt x="507" y="79"/>
                      <a:pt x="507" y="78"/>
                    </a:cubicBezTo>
                    <a:cubicBezTo>
                      <a:pt x="507" y="78"/>
                      <a:pt x="507" y="77"/>
                      <a:pt x="507" y="77"/>
                    </a:cubicBezTo>
                    <a:cubicBezTo>
                      <a:pt x="507" y="77"/>
                      <a:pt x="507" y="76"/>
                      <a:pt x="507" y="76"/>
                    </a:cubicBezTo>
                    <a:cubicBezTo>
                      <a:pt x="507" y="76"/>
                      <a:pt x="507" y="75"/>
                      <a:pt x="507" y="75"/>
                    </a:cubicBezTo>
                    <a:cubicBezTo>
                      <a:pt x="507" y="74"/>
                      <a:pt x="507" y="74"/>
                      <a:pt x="507" y="74"/>
                    </a:cubicBezTo>
                    <a:cubicBezTo>
                      <a:pt x="507" y="73"/>
                      <a:pt x="507" y="73"/>
                      <a:pt x="506" y="72"/>
                    </a:cubicBezTo>
                    <a:cubicBezTo>
                      <a:pt x="506" y="72"/>
                      <a:pt x="506" y="72"/>
                      <a:pt x="506" y="71"/>
                    </a:cubicBezTo>
                    <a:cubicBezTo>
                      <a:pt x="506" y="71"/>
                      <a:pt x="506" y="71"/>
                      <a:pt x="506" y="70"/>
                    </a:cubicBezTo>
                    <a:lnTo>
                      <a:pt x="499" y="53"/>
                    </a:lnTo>
                    <a:lnTo>
                      <a:pt x="496" y="46"/>
                    </a:lnTo>
                    <a:cubicBezTo>
                      <a:pt x="492" y="33"/>
                      <a:pt x="498" y="20"/>
                      <a:pt x="509" y="13"/>
                    </a:cubicBezTo>
                    <a:lnTo>
                      <a:pt x="530" y="5"/>
                    </a:lnTo>
                    <a:cubicBezTo>
                      <a:pt x="543" y="1"/>
                      <a:pt x="557" y="6"/>
                      <a:pt x="563" y="17"/>
                    </a:cubicBezTo>
                    <a:lnTo>
                      <a:pt x="566" y="25"/>
                    </a:lnTo>
                    <a:lnTo>
                      <a:pt x="571" y="37"/>
                    </a:lnTo>
                    <a:lnTo>
                      <a:pt x="574" y="42"/>
                    </a:lnTo>
                    <a:cubicBezTo>
                      <a:pt x="576" y="47"/>
                      <a:pt x="580" y="50"/>
                      <a:pt x="586" y="53"/>
                    </a:cubicBezTo>
                    <a:cubicBezTo>
                      <a:pt x="591" y="55"/>
                      <a:pt x="597" y="55"/>
                      <a:pt x="602" y="53"/>
                    </a:cubicBezTo>
                    <a:cubicBezTo>
                      <a:pt x="606" y="52"/>
                      <a:pt x="608" y="51"/>
                      <a:pt x="611" y="48"/>
                    </a:cubicBezTo>
                    <a:cubicBezTo>
                      <a:pt x="611" y="48"/>
                      <a:pt x="612" y="47"/>
                      <a:pt x="612" y="47"/>
                    </a:cubicBezTo>
                    <a:cubicBezTo>
                      <a:pt x="613" y="46"/>
                      <a:pt x="613" y="46"/>
                      <a:pt x="614" y="45"/>
                    </a:cubicBezTo>
                    <a:cubicBezTo>
                      <a:pt x="614" y="45"/>
                      <a:pt x="614" y="45"/>
                      <a:pt x="614" y="45"/>
                    </a:cubicBezTo>
                    <a:cubicBezTo>
                      <a:pt x="614" y="45"/>
                      <a:pt x="615" y="44"/>
                      <a:pt x="615" y="43"/>
                    </a:cubicBezTo>
                    <a:cubicBezTo>
                      <a:pt x="615" y="43"/>
                      <a:pt x="615" y="43"/>
                      <a:pt x="615" y="43"/>
                    </a:cubicBezTo>
                    <a:cubicBezTo>
                      <a:pt x="616" y="43"/>
                      <a:pt x="616" y="42"/>
                      <a:pt x="616" y="42"/>
                    </a:cubicBezTo>
                    <a:lnTo>
                      <a:pt x="618" y="37"/>
                    </a:lnTo>
                    <a:lnTo>
                      <a:pt x="623" y="24"/>
                    </a:lnTo>
                    <a:lnTo>
                      <a:pt x="626" y="17"/>
                    </a:lnTo>
                    <a:cubicBezTo>
                      <a:pt x="633" y="6"/>
                      <a:pt x="646" y="0"/>
                      <a:pt x="659" y="4"/>
                    </a:cubicBezTo>
                    <a:lnTo>
                      <a:pt x="680" y="12"/>
                    </a:lnTo>
                    <a:cubicBezTo>
                      <a:pt x="692" y="19"/>
                      <a:pt x="698" y="32"/>
                      <a:pt x="694" y="45"/>
                    </a:cubicBezTo>
                    <a:lnTo>
                      <a:pt x="691" y="52"/>
                    </a:lnTo>
                    <a:lnTo>
                      <a:pt x="686" y="64"/>
                    </a:lnTo>
                    <a:lnTo>
                      <a:pt x="684" y="69"/>
                    </a:lnTo>
                    <a:cubicBezTo>
                      <a:pt x="683" y="74"/>
                      <a:pt x="683" y="80"/>
                      <a:pt x="685" y="85"/>
                    </a:cubicBezTo>
                    <a:cubicBezTo>
                      <a:pt x="686" y="88"/>
                      <a:pt x="688" y="91"/>
                      <a:pt x="690" y="93"/>
                    </a:cubicBezTo>
                    <a:cubicBezTo>
                      <a:pt x="696" y="99"/>
                      <a:pt x="706" y="102"/>
                      <a:pt x="715" y="99"/>
                    </a:cubicBezTo>
                    <a:lnTo>
                      <a:pt x="732" y="92"/>
                    </a:lnTo>
                    <a:lnTo>
                      <a:pt x="739" y="89"/>
                    </a:lnTo>
                    <a:cubicBezTo>
                      <a:pt x="752" y="86"/>
                      <a:pt x="765" y="91"/>
                      <a:pt x="771" y="103"/>
                    </a:cubicBezTo>
                    <a:lnTo>
                      <a:pt x="780" y="124"/>
                    </a:lnTo>
                    <a:cubicBezTo>
                      <a:pt x="784" y="136"/>
                      <a:pt x="779" y="150"/>
                      <a:pt x="768" y="157"/>
                    </a:cubicBezTo>
                    <a:lnTo>
                      <a:pt x="760" y="160"/>
                    </a:lnTo>
                    <a:lnTo>
                      <a:pt x="748" y="165"/>
                    </a:lnTo>
                    <a:lnTo>
                      <a:pt x="743" y="167"/>
                    </a:lnTo>
                    <a:cubicBezTo>
                      <a:pt x="740" y="168"/>
                      <a:pt x="738" y="170"/>
                      <a:pt x="736" y="172"/>
                    </a:cubicBezTo>
                    <a:cubicBezTo>
                      <a:pt x="735" y="174"/>
                      <a:pt x="733" y="176"/>
                      <a:pt x="732" y="179"/>
                    </a:cubicBezTo>
                    <a:cubicBezTo>
                      <a:pt x="729" y="187"/>
                      <a:pt x="730" y="195"/>
                      <a:pt x="735" y="202"/>
                    </a:cubicBezTo>
                    <a:cubicBezTo>
                      <a:pt x="735" y="202"/>
                      <a:pt x="735" y="202"/>
                      <a:pt x="735" y="202"/>
                    </a:cubicBezTo>
                    <a:cubicBezTo>
                      <a:pt x="737" y="205"/>
                      <a:pt x="740" y="208"/>
                      <a:pt x="743" y="210"/>
                    </a:cubicBezTo>
                    <a:lnTo>
                      <a:pt x="743" y="210"/>
                    </a:lnTo>
                    <a:lnTo>
                      <a:pt x="761" y="217"/>
                    </a:lnTo>
                    <a:lnTo>
                      <a:pt x="768" y="220"/>
                    </a:lnTo>
                    <a:cubicBezTo>
                      <a:pt x="779" y="226"/>
                      <a:pt x="785" y="240"/>
                      <a:pt x="781" y="252"/>
                    </a:cubicBezTo>
                    <a:close/>
                    <a:moveTo>
                      <a:pt x="617" y="138"/>
                    </a:moveTo>
                    <a:lnTo>
                      <a:pt x="617" y="138"/>
                    </a:lnTo>
                    <a:cubicBezTo>
                      <a:pt x="588" y="127"/>
                      <a:pt x="556" y="140"/>
                      <a:pt x="545" y="168"/>
                    </a:cubicBezTo>
                    <a:cubicBezTo>
                      <a:pt x="533" y="197"/>
                      <a:pt x="547" y="229"/>
                      <a:pt x="575" y="240"/>
                    </a:cubicBezTo>
                    <a:cubicBezTo>
                      <a:pt x="603" y="251"/>
                      <a:pt x="635" y="238"/>
                      <a:pt x="647" y="210"/>
                    </a:cubicBezTo>
                    <a:cubicBezTo>
                      <a:pt x="658" y="182"/>
                      <a:pt x="645" y="150"/>
                      <a:pt x="617" y="138"/>
                    </a:cubicBezTo>
                    <a:close/>
                    <a:moveTo>
                      <a:pt x="269" y="440"/>
                    </a:moveTo>
                    <a:lnTo>
                      <a:pt x="269" y="440"/>
                    </a:lnTo>
                    <a:cubicBezTo>
                      <a:pt x="227" y="440"/>
                      <a:pt x="193" y="474"/>
                      <a:pt x="193" y="516"/>
                    </a:cubicBezTo>
                    <a:cubicBezTo>
                      <a:pt x="193" y="558"/>
                      <a:pt x="227" y="592"/>
                      <a:pt x="269" y="592"/>
                    </a:cubicBezTo>
                    <a:cubicBezTo>
                      <a:pt x="311" y="592"/>
                      <a:pt x="345" y="558"/>
                      <a:pt x="345" y="516"/>
                    </a:cubicBezTo>
                    <a:cubicBezTo>
                      <a:pt x="345" y="474"/>
                      <a:pt x="311" y="440"/>
                      <a:pt x="269" y="440"/>
                    </a:cubicBezTo>
                    <a:close/>
                  </a:path>
                </a:pathLst>
              </a:custGeom>
              <a:solidFill>
                <a:srgbClr val="9BD744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</p:grpSp>
        <p:sp>
          <p:nvSpPr>
            <p:cNvPr id="27" name="MH_Other_7"/>
            <p:cNvSpPr>
              <a:spLocks noChangeArrowheads="1"/>
            </p:cNvSpPr>
            <p:nvPr/>
          </p:nvSpPr>
          <p:spPr bwMode="auto">
            <a:xfrm>
              <a:off x="3753991" y="1693900"/>
              <a:ext cx="884224" cy="8694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zh-TW" altLang="en-US" sz="2400" b="1" dirty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扣除</a:t>
              </a:r>
              <a:endParaRPr lang="zh-CN" altLang="en-US" sz="2400" b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28" name="组合 1">
              <a:extLst>
                <a:ext uri="{FF2B5EF4-FFF2-40B4-BE49-F238E27FC236}">
                  <a16:creationId xmlns:a16="http://schemas.microsoft.com/office/drawing/2014/main" xmlns="" id="{30B818A0-66BF-46C1-81FF-2AE2CA75E2FD}"/>
                </a:ext>
              </a:extLst>
            </p:cNvPr>
            <p:cNvGrpSpPr/>
            <p:nvPr/>
          </p:nvGrpSpPr>
          <p:grpSpPr>
            <a:xfrm>
              <a:off x="9065185" y="1071622"/>
              <a:ext cx="2408067" cy="4449760"/>
              <a:chOff x="1195460" y="769862"/>
              <a:chExt cx="4393970" cy="5358155"/>
            </a:xfrm>
          </p:grpSpPr>
          <p:sp>
            <p:nvSpPr>
              <p:cNvPr id="29" name="Freeform 5"/>
              <p:cNvSpPr/>
              <p:nvPr/>
            </p:nvSpPr>
            <p:spPr bwMode="auto">
              <a:xfrm>
                <a:off x="1195460" y="769862"/>
                <a:ext cx="4393970" cy="5358155"/>
              </a:xfrm>
              <a:custGeom>
                <a:avLst/>
                <a:gdLst>
                  <a:gd name="T0" fmla="*/ 2177 w 3905"/>
                  <a:gd name="T1" fmla="*/ 80 h 7262"/>
                  <a:gd name="T2" fmla="*/ 2929 w 3905"/>
                  <a:gd name="T3" fmla="*/ 514 h 7262"/>
                  <a:gd name="T4" fmla="*/ 3684 w 3905"/>
                  <a:gd name="T5" fmla="*/ 950 h 7262"/>
                  <a:gd name="T6" fmla="*/ 3905 w 3905"/>
                  <a:gd name="T7" fmla="*/ 1337 h 7262"/>
                  <a:gd name="T8" fmla="*/ 3905 w 3905"/>
                  <a:gd name="T9" fmla="*/ 5057 h 7262"/>
                  <a:gd name="T10" fmla="*/ 3905 w 3905"/>
                  <a:gd name="T11" fmla="*/ 5929 h 7262"/>
                  <a:gd name="T12" fmla="*/ 3681 w 3905"/>
                  <a:gd name="T13" fmla="*/ 6314 h 7262"/>
                  <a:gd name="T14" fmla="*/ 2929 w 3905"/>
                  <a:gd name="T15" fmla="*/ 6748 h 7262"/>
                  <a:gd name="T16" fmla="*/ 2174 w 3905"/>
                  <a:gd name="T17" fmla="*/ 7184 h 7262"/>
                  <a:gd name="T18" fmla="*/ 1729 w 3905"/>
                  <a:gd name="T19" fmla="*/ 7182 h 7262"/>
                  <a:gd name="T20" fmla="*/ 976 w 3905"/>
                  <a:gd name="T21" fmla="*/ 6748 h 7262"/>
                  <a:gd name="T22" fmla="*/ 221 w 3905"/>
                  <a:gd name="T23" fmla="*/ 6312 h 7262"/>
                  <a:gd name="T24" fmla="*/ 0 w 3905"/>
                  <a:gd name="T25" fmla="*/ 5925 h 7262"/>
                  <a:gd name="T26" fmla="*/ 0 w 3905"/>
                  <a:gd name="T27" fmla="*/ 5057 h 7262"/>
                  <a:gd name="T28" fmla="*/ 0 w 3905"/>
                  <a:gd name="T29" fmla="*/ 1333 h 7262"/>
                  <a:gd name="T30" fmla="*/ 224 w 3905"/>
                  <a:gd name="T31" fmla="*/ 949 h 7262"/>
                  <a:gd name="T32" fmla="*/ 976 w 3905"/>
                  <a:gd name="T33" fmla="*/ 514 h 7262"/>
                  <a:gd name="T34" fmla="*/ 1731 w 3905"/>
                  <a:gd name="T35" fmla="*/ 78 h 7262"/>
                  <a:gd name="T36" fmla="*/ 2177 w 3905"/>
                  <a:gd name="T37" fmla="*/ 80 h 7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5" h="7262">
                    <a:moveTo>
                      <a:pt x="2177" y="80"/>
                    </a:moveTo>
                    <a:lnTo>
                      <a:pt x="2929" y="514"/>
                    </a:lnTo>
                    <a:cubicBezTo>
                      <a:pt x="3181" y="660"/>
                      <a:pt x="3432" y="805"/>
                      <a:pt x="3684" y="950"/>
                    </a:cubicBezTo>
                    <a:cubicBezTo>
                      <a:pt x="3829" y="1045"/>
                      <a:pt x="3903" y="1173"/>
                      <a:pt x="3905" y="1337"/>
                    </a:cubicBezTo>
                    <a:lnTo>
                      <a:pt x="3905" y="5057"/>
                    </a:lnTo>
                    <a:cubicBezTo>
                      <a:pt x="3905" y="5347"/>
                      <a:pt x="3905" y="5638"/>
                      <a:pt x="3905" y="5929"/>
                    </a:cubicBezTo>
                    <a:cubicBezTo>
                      <a:pt x="3896" y="6101"/>
                      <a:pt x="3822" y="6230"/>
                      <a:pt x="3681" y="6314"/>
                    </a:cubicBezTo>
                    <a:lnTo>
                      <a:pt x="2929" y="6748"/>
                    </a:lnTo>
                    <a:cubicBezTo>
                      <a:pt x="2677" y="6893"/>
                      <a:pt x="2426" y="7038"/>
                      <a:pt x="2174" y="7184"/>
                    </a:cubicBezTo>
                    <a:cubicBezTo>
                      <a:pt x="2020" y="7262"/>
                      <a:pt x="1871" y="7262"/>
                      <a:pt x="1729" y="7182"/>
                    </a:cubicBezTo>
                    <a:lnTo>
                      <a:pt x="976" y="6748"/>
                    </a:lnTo>
                    <a:cubicBezTo>
                      <a:pt x="725" y="6603"/>
                      <a:pt x="473" y="6457"/>
                      <a:pt x="221" y="6312"/>
                    </a:cubicBezTo>
                    <a:cubicBezTo>
                      <a:pt x="77" y="6217"/>
                      <a:pt x="2" y="6089"/>
                      <a:pt x="0" y="5925"/>
                    </a:cubicBezTo>
                    <a:lnTo>
                      <a:pt x="0" y="5057"/>
                    </a:lnTo>
                    <a:cubicBezTo>
                      <a:pt x="0" y="4766"/>
                      <a:pt x="0" y="1624"/>
                      <a:pt x="0" y="1333"/>
                    </a:cubicBezTo>
                    <a:cubicBezTo>
                      <a:pt x="10" y="1161"/>
                      <a:pt x="84" y="1032"/>
                      <a:pt x="224" y="949"/>
                    </a:cubicBezTo>
                    <a:lnTo>
                      <a:pt x="976" y="514"/>
                    </a:lnTo>
                    <a:cubicBezTo>
                      <a:pt x="1228" y="369"/>
                      <a:pt x="1480" y="224"/>
                      <a:pt x="1731" y="78"/>
                    </a:cubicBezTo>
                    <a:cubicBezTo>
                      <a:pt x="1886" y="0"/>
                      <a:pt x="2034" y="0"/>
                      <a:pt x="2177" y="80"/>
                    </a:cubicBezTo>
                    <a:close/>
                  </a:path>
                </a:pathLst>
              </a:custGeom>
              <a:solidFill>
                <a:srgbClr val="049AAB"/>
              </a:solidFill>
              <a:ln w="12700" cap="flat">
                <a:solidFill>
                  <a:srgbClr val="9BD744"/>
                </a:solidFill>
                <a:prstDash val="solid"/>
                <a:miter lim="800000"/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  <p:sp>
            <p:nvSpPr>
              <p:cNvPr id="32" name="TextBox 10"/>
              <p:cNvSpPr txBox="1"/>
              <p:nvPr/>
            </p:nvSpPr>
            <p:spPr>
              <a:xfrm>
                <a:off x="1500155" y="2904390"/>
                <a:ext cx="3417174" cy="211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636" indent="-285636" algn="just">
                  <a:lnSpc>
                    <a:spcPts val="2600"/>
                  </a:lnSpc>
                  <a:buFont typeface="Wingdings" panose="05000000000000000000" pitchFamily="2" charset="2"/>
                  <a:buChar char="n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假設未辦重建，同期間地價稅及房屋稅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老屋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應納總稅額</a:t>
                </a:r>
                <a:endParaRPr lang="zh-TW" altLang="zh-TW" sz="20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35" name="Freeform 111"/>
            <p:cNvSpPr>
              <a:spLocks noEditPoints="1"/>
            </p:cNvSpPr>
            <p:nvPr/>
          </p:nvSpPr>
          <p:spPr bwMode="auto">
            <a:xfrm>
              <a:off x="6327334" y="1053255"/>
              <a:ext cx="552378" cy="552450"/>
            </a:xfrm>
            <a:custGeom>
              <a:avLst/>
              <a:gdLst>
                <a:gd name="T0" fmla="*/ 177 w 192"/>
                <a:gd name="T1" fmla="*/ 150 h 192"/>
                <a:gd name="T2" fmla="*/ 177 w 192"/>
                <a:gd name="T3" fmla="*/ 110 h 192"/>
                <a:gd name="T4" fmla="*/ 102 w 192"/>
                <a:gd name="T5" fmla="*/ 110 h 192"/>
                <a:gd name="T6" fmla="*/ 102 w 192"/>
                <a:gd name="T7" fmla="*/ 96 h 192"/>
                <a:gd name="T8" fmla="*/ 143 w 192"/>
                <a:gd name="T9" fmla="*/ 48 h 192"/>
                <a:gd name="T10" fmla="*/ 96 w 192"/>
                <a:gd name="T11" fmla="*/ 0 h 192"/>
                <a:gd name="T12" fmla="*/ 48 w 192"/>
                <a:gd name="T13" fmla="*/ 48 h 192"/>
                <a:gd name="T14" fmla="*/ 89 w 192"/>
                <a:gd name="T15" fmla="*/ 96 h 192"/>
                <a:gd name="T16" fmla="*/ 89 w 192"/>
                <a:gd name="T17" fmla="*/ 110 h 192"/>
                <a:gd name="T18" fmla="*/ 15 w 192"/>
                <a:gd name="T19" fmla="*/ 110 h 192"/>
                <a:gd name="T20" fmla="*/ 15 w 192"/>
                <a:gd name="T21" fmla="*/ 150 h 192"/>
                <a:gd name="T22" fmla="*/ 0 w 192"/>
                <a:gd name="T23" fmla="*/ 150 h 192"/>
                <a:gd name="T24" fmla="*/ 0 w 192"/>
                <a:gd name="T25" fmla="*/ 192 h 192"/>
                <a:gd name="T26" fmla="*/ 42 w 192"/>
                <a:gd name="T27" fmla="*/ 192 h 192"/>
                <a:gd name="T28" fmla="*/ 42 w 192"/>
                <a:gd name="T29" fmla="*/ 150 h 192"/>
                <a:gd name="T30" fmla="*/ 27 w 192"/>
                <a:gd name="T31" fmla="*/ 150 h 192"/>
                <a:gd name="T32" fmla="*/ 27 w 192"/>
                <a:gd name="T33" fmla="*/ 123 h 192"/>
                <a:gd name="T34" fmla="*/ 89 w 192"/>
                <a:gd name="T35" fmla="*/ 123 h 192"/>
                <a:gd name="T36" fmla="*/ 89 w 192"/>
                <a:gd name="T37" fmla="*/ 150 h 192"/>
                <a:gd name="T38" fmla="*/ 74 w 192"/>
                <a:gd name="T39" fmla="*/ 150 h 192"/>
                <a:gd name="T40" fmla="*/ 74 w 192"/>
                <a:gd name="T41" fmla="*/ 192 h 192"/>
                <a:gd name="T42" fmla="*/ 117 w 192"/>
                <a:gd name="T43" fmla="*/ 192 h 192"/>
                <a:gd name="T44" fmla="*/ 117 w 192"/>
                <a:gd name="T45" fmla="*/ 150 h 192"/>
                <a:gd name="T46" fmla="*/ 102 w 192"/>
                <a:gd name="T47" fmla="*/ 150 h 192"/>
                <a:gd name="T48" fmla="*/ 102 w 192"/>
                <a:gd name="T49" fmla="*/ 123 h 192"/>
                <a:gd name="T50" fmla="*/ 164 w 192"/>
                <a:gd name="T51" fmla="*/ 123 h 192"/>
                <a:gd name="T52" fmla="*/ 164 w 192"/>
                <a:gd name="T53" fmla="*/ 150 h 192"/>
                <a:gd name="T54" fmla="*/ 149 w 192"/>
                <a:gd name="T55" fmla="*/ 150 h 192"/>
                <a:gd name="T56" fmla="*/ 149 w 192"/>
                <a:gd name="T57" fmla="*/ 192 h 192"/>
                <a:gd name="T58" fmla="*/ 192 w 192"/>
                <a:gd name="T59" fmla="*/ 192 h 192"/>
                <a:gd name="T60" fmla="*/ 192 w 192"/>
                <a:gd name="T61" fmla="*/ 150 h 192"/>
                <a:gd name="T62" fmla="*/ 177 w 192"/>
                <a:gd name="T63" fmla="*/ 150 h 192"/>
                <a:gd name="T64" fmla="*/ 98 w 192"/>
                <a:gd name="T65" fmla="*/ 74 h 192"/>
                <a:gd name="T66" fmla="*/ 98 w 192"/>
                <a:gd name="T67" fmla="*/ 83 h 192"/>
                <a:gd name="T68" fmla="*/ 93 w 192"/>
                <a:gd name="T69" fmla="*/ 83 h 192"/>
                <a:gd name="T70" fmla="*/ 93 w 192"/>
                <a:gd name="T71" fmla="*/ 75 h 192"/>
                <a:gd name="T72" fmla="*/ 80 w 192"/>
                <a:gd name="T73" fmla="*/ 71 h 192"/>
                <a:gd name="T74" fmla="*/ 82 w 192"/>
                <a:gd name="T75" fmla="*/ 65 h 192"/>
                <a:gd name="T76" fmla="*/ 94 w 192"/>
                <a:gd name="T77" fmla="*/ 69 h 192"/>
                <a:gd name="T78" fmla="*/ 104 w 192"/>
                <a:gd name="T79" fmla="*/ 61 h 192"/>
                <a:gd name="T80" fmla="*/ 94 w 192"/>
                <a:gd name="T81" fmla="*/ 50 h 192"/>
                <a:gd name="T82" fmla="*/ 80 w 192"/>
                <a:gd name="T83" fmla="*/ 36 h 192"/>
                <a:gd name="T84" fmla="*/ 93 w 192"/>
                <a:gd name="T85" fmla="*/ 22 h 192"/>
                <a:gd name="T86" fmla="*/ 93 w 192"/>
                <a:gd name="T87" fmla="*/ 13 h 192"/>
                <a:gd name="T88" fmla="*/ 99 w 192"/>
                <a:gd name="T89" fmla="*/ 13 h 192"/>
                <a:gd name="T90" fmla="*/ 99 w 192"/>
                <a:gd name="T91" fmla="*/ 22 h 192"/>
                <a:gd name="T92" fmla="*/ 110 w 192"/>
                <a:gd name="T93" fmla="*/ 25 h 192"/>
                <a:gd name="T94" fmla="*/ 107 w 192"/>
                <a:gd name="T95" fmla="*/ 30 h 192"/>
                <a:gd name="T96" fmla="*/ 97 w 192"/>
                <a:gd name="T97" fmla="*/ 27 h 192"/>
                <a:gd name="T98" fmla="*/ 88 w 192"/>
                <a:gd name="T99" fmla="*/ 35 h 192"/>
                <a:gd name="T100" fmla="*/ 98 w 192"/>
                <a:gd name="T101" fmla="*/ 44 h 192"/>
                <a:gd name="T102" fmla="*/ 112 w 192"/>
                <a:gd name="T103" fmla="*/ 60 h 192"/>
                <a:gd name="T104" fmla="*/ 98 w 192"/>
                <a:gd name="T105" fmla="*/ 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192">
                  <a:moveTo>
                    <a:pt x="177" y="150"/>
                  </a:moveTo>
                  <a:cubicBezTo>
                    <a:pt x="177" y="110"/>
                    <a:pt x="177" y="110"/>
                    <a:pt x="177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25" y="93"/>
                    <a:pt x="143" y="73"/>
                    <a:pt x="143" y="48"/>
                  </a:cubicBezTo>
                  <a:cubicBezTo>
                    <a:pt x="143" y="22"/>
                    <a:pt x="122" y="0"/>
                    <a:pt x="96" y="0"/>
                  </a:cubicBezTo>
                  <a:cubicBezTo>
                    <a:pt x="69" y="0"/>
                    <a:pt x="48" y="22"/>
                    <a:pt x="48" y="48"/>
                  </a:cubicBezTo>
                  <a:cubicBezTo>
                    <a:pt x="48" y="73"/>
                    <a:pt x="66" y="93"/>
                    <a:pt x="89" y="96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50"/>
                    <a:pt x="164" y="150"/>
                    <a:pt x="164" y="150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192"/>
                    <a:pt x="149" y="192"/>
                    <a:pt x="149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50"/>
                    <a:pt x="192" y="150"/>
                    <a:pt x="192" y="150"/>
                  </a:cubicBezTo>
                  <a:lnTo>
                    <a:pt x="177" y="150"/>
                  </a:lnTo>
                  <a:close/>
                  <a:moveTo>
                    <a:pt x="98" y="74"/>
                  </a:moveTo>
                  <a:cubicBezTo>
                    <a:pt x="98" y="83"/>
                    <a:pt x="98" y="83"/>
                    <a:pt x="98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88" y="75"/>
                    <a:pt x="83" y="73"/>
                    <a:pt x="80" y="71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5" y="67"/>
                    <a:pt x="89" y="69"/>
                    <a:pt x="94" y="69"/>
                  </a:cubicBezTo>
                  <a:cubicBezTo>
                    <a:pt x="100" y="69"/>
                    <a:pt x="104" y="65"/>
                    <a:pt x="104" y="61"/>
                  </a:cubicBezTo>
                  <a:cubicBezTo>
                    <a:pt x="104" y="56"/>
                    <a:pt x="101" y="53"/>
                    <a:pt x="94" y="50"/>
                  </a:cubicBezTo>
                  <a:cubicBezTo>
                    <a:pt x="86" y="47"/>
                    <a:pt x="80" y="43"/>
                    <a:pt x="80" y="36"/>
                  </a:cubicBezTo>
                  <a:cubicBezTo>
                    <a:pt x="80" y="29"/>
                    <a:pt x="85" y="23"/>
                    <a:pt x="93" y="2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4" y="22"/>
                    <a:pt x="107" y="23"/>
                    <a:pt x="110" y="25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29"/>
                    <a:pt x="102" y="27"/>
                    <a:pt x="97" y="27"/>
                  </a:cubicBezTo>
                  <a:cubicBezTo>
                    <a:pt x="90" y="27"/>
                    <a:pt x="88" y="31"/>
                    <a:pt x="88" y="35"/>
                  </a:cubicBezTo>
                  <a:cubicBezTo>
                    <a:pt x="88" y="39"/>
                    <a:pt x="91" y="41"/>
                    <a:pt x="98" y="44"/>
                  </a:cubicBezTo>
                  <a:cubicBezTo>
                    <a:pt x="107" y="48"/>
                    <a:pt x="112" y="52"/>
                    <a:pt x="112" y="60"/>
                  </a:cubicBezTo>
                  <a:cubicBezTo>
                    <a:pt x="112" y="67"/>
                    <a:pt x="107" y="73"/>
                    <a:pt x="98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9065185" y="1807690"/>
              <a:ext cx="2372332" cy="798023"/>
              <a:chOff x="6097729" y="390711"/>
              <a:chExt cx="2185575" cy="798023"/>
            </a:xfrm>
          </p:grpSpPr>
          <p:sp>
            <p:nvSpPr>
              <p:cNvPr id="37" name="Rectangle 6"/>
              <p:cNvSpPr>
                <a:spLocks noChangeArrowheads="1"/>
              </p:cNvSpPr>
              <p:nvPr/>
            </p:nvSpPr>
            <p:spPr bwMode="auto">
              <a:xfrm>
                <a:off x="6097729" y="390711"/>
                <a:ext cx="2185575" cy="798023"/>
              </a:xfrm>
              <a:prstGeom prst="rect">
                <a:avLst/>
              </a:prstGeom>
              <a:solidFill>
                <a:srgbClr val="01304C"/>
              </a:solidFill>
              <a:ln>
                <a:noFill/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799"/>
              </a:p>
            </p:txBody>
          </p:sp>
          <p:sp>
            <p:nvSpPr>
              <p:cNvPr id="38" name="文本框 7"/>
              <p:cNvSpPr txBox="1"/>
              <p:nvPr/>
            </p:nvSpPr>
            <p:spPr>
              <a:xfrm>
                <a:off x="6394985" y="413892"/>
                <a:ext cx="18016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</a:t>
                </a:r>
                <a:r>
                  <a:rPr lang="zh-TW" altLang="en-US" sz="2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辦重建前之應納稅額</a:t>
                </a:r>
                <a:endPara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MH_Other_7"/>
            <p:cNvSpPr>
              <a:spLocks noChangeArrowheads="1"/>
            </p:cNvSpPr>
            <p:nvPr/>
          </p:nvSpPr>
          <p:spPr bwMode="auto">
            <a:xfrm>
              <a:off x="8465747" y="1763935"/>
              <a:ext cx="884224" cy="8694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zh-TW" altLang="en-US" sz="2400" b="1" dirty="0" smtClean="0">
                  <a:solidFill>
                    <a:srgbClr val="FFFFFF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大於</a:t>
              </a:r>
              <a:endParaRPr lang="zh-CN" altLang="en-US" sz="2400" b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41" name="文本框 22">
            <a:extLst>
              <a:ext uri="{FF2B5EF4-FFF2-40B4-BE49-F238E27FC236}">
                <a16:creationId xmlns:a16="http://schemas.microsoft.com/office/drawing/2014/main" xmlns="" id="{B3F80892-419A-48FA-96A4-EE3A1360FF93}"/>
              </a:ext>
            </a:extLst>
          </p:cNvPr>
          <p:cNvSpPr txBox="1"/>
          <p:nvPr/>
        </p:nvSpPr>
        <p:spPr>
          <a:xfrm>
            <a:off x="1458763" y="204894"/>
            <a:ext cx="1023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老重建減稅審查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辦法之審核重點項目說明</a:t>
            </a:r>
            <a:r>
              <a:rPr lang="en-US" altLang="zh-TW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財政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29495" y="2915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4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MH_Other_7"/>
          <p:cNvSpPr>
            <a:spLocks noChangeArrowheads="1"/>
          </p:cNvSpPr>
          <p:nvPr/>
        </p:nvSpPr>
        <p:spPr bwMode="auto">
          <a:xfrm>
            <a:off x="7982886" y="5539790"/>
            <a:ext cx="951824" cy="86940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TW" altLang="en-US" sz="2400" b="1" dirty="0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小於</a:t>
            </a:r>
            <a:endParaRPr lang="zh-CN" altLang="en-US" sz="2400" b="1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9386981" y="5598975"/>
            <a:ext cx="2373950" cy="765711"/>
            <a:chOff x="3475279" y="1150322"/>
            <a:chExt cx="2939373" cy="1146293"/>
          </a:xfrm>
        </p:grpSpPr>
        <p:grpSp>
          <p:nvGrpSpPr>
            <p:cNvPr id="52" name="群組 51"/>
            <p:cNvGrpSpPr/>
            <p:nvPr/>
          </p:nvGrpSpPr>
          <p:grpSpPr>
            <a:xfrm>
              <a:off x="3475279" y="1150322"/>
              <a:ext cx="2939373" cy="1146293"/>
              <a:chOff x="3475279" y="1150322"/>
              <a:chExt cx="2939373" cy="1146293"/>
            </a:xfrm>
          </p:grpSpPr>
          <p:sp>
            <p:nvSpPr>
              <p:cNvPr id="54" name="箭头2"/>
              <p:cNvSpPr>
                <a:spLocks noChangeArrowheads="1"/>
              </p:cNvSpPr>
              <p:nvPr/>
            </p:nvSpPr>
            <p:spPr bwMode="auto">
              <a:xfrm rot="16200000">
                <a:off x="3562890" y="1301881"/>
                <a:ext cx="577162" cy="752383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45" y="472"/>
                  </a:cxn>
                  <a:cxn ang="0">
                    <a:pos x="0" y="474"/>
                  </a:cxn>
                  <a:cxn ang="0">
                    <a:pos x="72" y="604"/>
                  </a:cxn>
                  <a:cxn ang="0">
                    <a:pos x="142" y="474"/>
                  </a:cxn>
                  <a:cxn ang="0">
                    <a:pos x="100" y="474"/>
                  </a:cxn>
                  <a:cxn ang="0">
                    <a:pos x="99" y="0"/>
                  </a:cxn>
                  <a:cxn ang="0">
                    <a:pos x="37" y="1"/>
                  </a:cxn>
                </a:cxnLst>
                <a:rect l="0" t="0" r="r" b="b"/>
                <a:pathLst>
                  <a:path w="142" h="604">
                    <a:moveTo>
                      <a:pt x="37" y="1"/>
                    </a:moveTo>
                    <a:lnTo>
                      <a:pt x="45" y="472"/>
                    </a:lnTo>
                    <a:lnTo>
                      <a:pt x="0" y="474"/>
                    </a:lnTo>
                    <a:lnTo>
                      <a:pt x="72" y="604"/>
                    </a:lnTo>
                    <a:lnTo>
                      <a:pt x="142" y="474"/>
                    </a:lnTo>
                    <a:lnTo>
                      <a:pt x="100" y="474"/>
                    </a:lnTo>
                    <a:lnTo>
                      <a:pt x="99" y="0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2815" tIns="41407" rIns="82815" bIns="41407" anchor="ctr"/>
              <a:lstStyle/>
              <a:p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5" name="组合 7"/>
              <p:cNvGrpSpPr/>
              <p:nvPr/>
            </p:nvGrpSpPr>
            <p:grpSpPr>
              <a:xfrm rot="5400000">
                <a:off x="4880819" y="762782"/>
                <a:ext cx="1146293" cy="1921373"/>
                <a:chOff x="1115616" y="1077584"/>
                <a:chExt cx="1224136" cy="2562492"/>
              </a:xfrm>
            </p:grpSpPr>
            <p:sp>
              <p:nvSpPr>
                <p:cNvPr id="56" name="任意多边形 8"/>
                <p:cNvSpPr/>
                <p:nvPr/>
              </p:nvSpPr>
              <p:spPr>
                <a:xfrm flipV="1">
                  <a:off x="1115616" y="1077584"/>
                  <a:ext cx="1224136" cy="2562492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FF0000"/>
                  </a:solidFill>
                </a:ln>
                <a:effectLst>
                  <a:outerShdw blurRad="2667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圆角矩形 9"/>
                <p:cNvSpPr/>
                <p:nvPr/>
              </p:nvSpPr>
              <p:spPr>
                <a:xfrm>
                  <a:off x="1216869" y="1216302"/>
                  <a:ext cx="1042717" cy="2249166"/>
                </a:xfrm>
                <a:prstGeom prst="roundRect">
                  <a:avLst>
                    <a:gd name="adj" fmla="val 14632"/>
                  </a:avLst>
                </a:prstGeom>
                <a:solidFill>
                  <a:srgbClr val="9BD744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33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9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3" name="文字方塊 52"/>
            <p:cNvSpPr txBox="1"/>
            <p:nvPr/>
          </p:nvSpPr>
          <p:spPr>
            <a:xfrm>
              <a:off x="4690478" y="1389492"/>
              <a:ext cx="118494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不符合</a:t>
              </a:r>
              <a:endParaRPr lang="zh-TW" altLang="en-US" sz="26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7" name="Freeform 119"/>
          <p:cNvSpPr>
            <a:spLocks noEditPoints="1"/>
          </p:cNvSpPr>
          <p:nvPr/>
        </p:nvSpPr>
        <p:spPr bwMode="auto">
          <a:xfrm>
            <a:off x="9639609" y="1312687"/>
            <a:ext cx="344538" cy="379110"/>
          </a:xfrm>
          <a:custGeom>
            <a:avLst/>
            <a:gdLst>
              <a:gd name="T0" fmla="*/ 134 w 135"/>
              <a:gd name="T1" fmla="*/ 0 h 192"/>
              <a:gd name="T2" fmla="*/ 1 w 135"/>
              <a:gd name="T3" fmla="*/ 0 h 192"/>
              <a:gd name="T4" fmla="*/ 0 w 135"/>
              <a:gd name="T5" fmla="*/ 1 h 192"/>
              <a:gd name="T6" fmla="*/ 0 w 135"/>
              <a:gd name="T7" fmla="*/ 191 h 192"/>
              <a:gd name="T8" fmla="*/ 1 w 135"/>
              <a:gd name="T9" fmla="*/ 192 h 192"/>
              <a:gd name="T10" fmla="*/ 134 w 135"/>
              <a:gd name="T11" fmla="*/ 192 h 192"/>
              <a:gd name="T12" fmla="*/ 135 w 135"/>
              <a:gd name="T13" fmla="*/ 191 h 192"/>
              <a:gd name="T14" fmla="*/ 135 w 135"/>
              <a:gd name="T15" fmla="*/ 1 h 192"/>
              <a:gd name="T16" fmla="*/ 134 w 135"/>
              <a:gd name="T17" fmla="*/ 0 h 192"/>
              <a:gd name="T18" fmla="*/ 48 w 135"/>
              <a:gd name="T19" fmla="*/ 163 h 192"/>
              <a:gd name="T20" fmla="*/ 21 w 135"/>
              <a:gd name="T21" fmla="*/ 163 h 192"/>
              <a:gd name="T22" fmla="*/ 21 w 135"/>
              <a:gd name="T23" fmla="*/ 136 h 192"/>
              <a:gd name="T24" fmla="*/ 48 w 135"/>
              <a:gd name="T25" fmla="*/ 136 h 192"/>
              <a:gd name="T26" fmla="*/ 48 w 135"/>
              <a:gd name="T27" fmla="*/ 163 h 192"/>
              <a:gd name="T28" fmla="*/ 48 w 135"/>
              <a:gd name="T29" fmla="*/ 111 h 192"/>
              <a:gd name="T30" fmla="*/ 21 w 135"/>
              <a:gd name="T31" fmla="*/ 111 h 192"/>
              <a:gd name="T32" fmla="*/ 21 w 135"/>
              <a:gd name="T33" fmla="*/ 84 h 192"/>
              <a:gd name="T34" fmla="*/ 48 w 135"/>
              <a:gd name="T35" fmla="*/ 84 h 192"/>
              <a:gd name="T36" fmla="*/ 48 w 135"/>
              <a:gd name="T37" fmla="*/ 111 h 192"/>
              <a:gd name="T38" fmla="*/ 112 w 135"/>
              <a:gd name="T39" fmla="*/ 163 h 192"/>
              <a:gd name="T40" fmla="*/ 61 w 135"/>
              <a:gd name="T41" fmla="*/ 163 h 192"/>
              <a:gd name="T42" fmla="*/ 61 w 135"/>
              <a:gd name="T43" fmla="*/ 136 h 192"/>
              <a:gd name="T44" fmla="*/ 112 w 135"/>
              <a:gd name="T45" fmla="*/ 136 h 192"/>
              <a:gd name="T46" fmla="*/ 112 w 135"/>
              <a:gd name="T47" fmla="*/ 163 h 192"/>
              <a:gd name="T48" fmla="*/ 112 w 135"/>
              <a:gd name="T49" fmla="*/ 111 h 192"/>
              <a:gd name="T50" fmla="*/ 61 w 135"/>
              <a:gd name="T51" fmla="*/ 111 h 192"/>
              <a:gd name="T52" fmla="*/ 61 w 135"/>
              <a:gd name="T53" fmla="*/ 84 h 192"/>
              <a:gd name="T54" fmla="*/ 112 w 135"/>
              <a:gd name="T55" fmla="*/ 84 h 192"/>
              <a:gd name="T56" fmla="*/ 112 w 135"/>
              <a:gd name="T57" fmla="*/ 111 h 192"/>
              <a:gd name="T58" fmla="*/ 114 w 135"/>
              <a:gd name="T59" fmla="*/ 61 h 192"/>
              <a:gd name="T60" fmla="*/ 21 w 135"/>
              <a:gd name="T61" fmla="*/ 61 h 192"/>
              <a:gd name="T62" fmla="*/ 21 w 135"/>
              <a:gd name="T63" fmla="*/ 21 h 192"/>
              <a:gd name="T64" fmla="*/ 114 w 135"/>
              <a:gd name="T65" fmla="*/ 21 h 192"/>
              <a:gd name="T66" fmla="*/ 114 w 135"/>
              <a:gd name="T67" fmla="*/ 6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5" h="192">
                <a:moveTo>
                  <a:pt x="134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192"/>
                  <a:pt x="0" y="192"/>
                  <a:pt x="1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5" y="192"/>
                  <a:pt x="135" y="192"/>
                  <a:pt x="135" y="191"/>
                </a:cubicBezTo>
                <a:cubicBezTo>
                  <a:pt x="135" y="1"/>
                  <a:pt x="135" y="1"/>
                  <a:pt x="135" y="1"/>
                </a:cubicBezTo>
                <a:cubicBezTo>
                  <a:pt x="135" y="1"/>
                  <a:pt x="135" y="0"/>
                  <a:pt x="134" y="0"/>
                </a:cubicBezTo>
                <a:close/>
                <a:moveTo>
                  <a:pt x="48" y="163"/>
                </a:moveTo>
                <a:cubicBezTo>
                  <a:pt x="21" y="163"/>
                  <a:pt x="21" y="163"/>
                  <a:pt x="21" y="163"/>
                </a:cubicBezTo>
                <a:cubicBezTo>
                  <a:pt x="21" y="136"/>
                  <a:pt x="21" y="136"/>
                  <a:pt x="21" y="136"/>
                </a:cubicBezTo>
                <a:cubicBezTo>
                  <a:pt x="48" y="136"/>
                  <a:pt x="48" y="136"/>
                  <a:pt x="48" y="136"/>
                </a:cubicBezTo>
                <a:lnTo>
                  <a:pt x="48" y="163"/>
                </a:lnTo>
                <a:close/>
                <a:moveTo>
                  <a:pt x="48" y="111"/>
                </a:moveTo>
                <a:cubicBezTo>
                  <a:pt x="21" y="111"/>
                  <a:pt x="21" y="111"/>
                  <a:pt x="21" y="111"/>
                </a:cubicBezTo>
                <a:cubicBezTo>
                  <a:pt x="21" y="84"/>
                  <a:pt x="21" y="84"/>
                  <a:pt x="21" y="84"/>
                </a:cubicBezTo>
                <a:cubicBezTo>
                  <a:pt x="48" y="84"/>
                  <a:pt x="48" y="84"/>
                  <a:pt x="48" y="84"/>
                </a:cubicBezTo>
                <a:lnTo>
                  <a:pt x="48" y="111"/>
                </a:lnTo>
                <a:close/>
                <a:moveTo>
                  <a:pt x="112" y="163"/>
                </a:moveTo>
                <a:cubicBezTo>
                  <a:pt x="61" y="163"/>
                  <a:pt x="61" y="163"/>
                  <a:pt x="61" y="163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112" y="136"/>
                  <a:pt x="112" y="136"/>
                  <a:pt x="112" y="136"/>
                </a:cubicBezTo>
                <a:lnTo>
                  <a:pt x="112" y="163"/>
                </a:lnTo>
                <a:close/>
                <a:moveTo>
                  <a:pt x="11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84"/>
                  <a:pt x="61" y="84"/>
                  <a:pt x="61" y="84"/>
                </a:cubicBezTo>
                <a:cubicBezTo>
                  <a:pt x="112" y="84"/>
                  <a:pt x="112" y="84"/>
                  <a:pt x="112" y="84"/>
                </a:cubicBezTo>
                <a:lnTo>
                  <a:pt x="112" y="111"/>
                </a:lnTo>
                <a:close/>
                <a:moveTo>
                  <a:pt x="114" y="61"/>
                </a:moveTo>
                <a:cubicBezTo>
                  <a:pt x="21" y="61"/>
                  <a:pt x="21" y="61"/>
                  <a:pt x="21" y="61"/>
                </a:cubicBezTo>
                <a:cubicBezTo>
                  <a:pt x="21" y="21"/>
                  <a:pt x="21" y="21"/>
                  <a:pt x="21" y="21"/>
                </a:cubicBezTo>
                <a:cubicBezTo>
                  <a:pt x="114" y="21"/>
                  <a:pt x="114" y="21"/>
                  <a:pt x="114" y="21"/>
                </a:cubicBezTo>
                <a:lnTo>
                  <a:pt x="114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11051148" y="1721520"/>
            <a:ext cx="1186465" cy="936776"/>
            <a:chOff x="10486871" y="3900010"/>
            <a:chExt cx="1543024" cy="1146293"/>
          </a:xfrm>
        </p:grpSpPr>
        <p:sp>
          <p:nvSpPr>
            <p:cNvPr id="49" name="任意多边形 8"/>
            <p:cNvSpPr/>
            <p:nvPr/>
          </p:nvSpPr>
          <p:spPr>
            <a:xfrm rot="5400000" flipV="1">
              <a:off x="10685236" y="3701645"/>
              <a:ext cx="1146293" cy="15430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9"/>
            <p:cNvSpPr/>
            <p:nvPr/>
          </p:nvSpPr>
          <p:spPr>
            <a:xfrm rot="5400000">
              <a:off x="10780983" y="3805854"/>
              <a:ext cx="976410" cy="1354352"/>
            </a:xfrm>
            <a:prstGeom prst="roundRect">
              <a:avLst>
                <a:gd name="adj" fmla="val 14632"/>
              </a:avLst>
            </a:prstGeom>
            <a:solidFill>
              <a:srgbClr val="9BD744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10773730" y="4189083"/>
              <a:ext cx="8515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solidFill>
                    <a:srgbClr val="FF0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符合</a:t>
              </a:r>
              <a:endParaRPr lang="zh-TW" altLang="en-US" sz="26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59" name="箭头2"/>
          <p:cNvSpPr>
            <a:spLocks noChangeArrowheads="1"/>
          </p:cNvSpPr>
          <p:nvPr/>
        </p:nvSpPr>
        <p:spPr bwMode="auto">
          <a:xfrm rot="16200000">
            <a:off x="10787671" y="2062841"/>
            <a:ext cx="385538" cy="470636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 wrap="none" lIns="82815" tIns="41407" rIns="82815" bIns="41407" anchor="ctr"/>
          <a:lstStyle/>
          <a:p>
            <a:endParaRPr lang="zh-CN" altLang="en-US" sz="1200" dirty="0">
              <a:solidFill>
                <a:srgbClr val="000000"/>
              </a:solidFill>
            </a:endParaRPr>
          </a:p>
        </p:txBody>
      </p:sp>
      <p:cxnSp>
        <p:nvCxnSpPr>
          <p:cNvPr id="21" name="直線接點 20"/>
          <p:cNvCxnSpPr>
            <a:endCxn id="33" idx="0"/>
          </p:cNvCxnSpPr>
          <p:nvPr/>
        </p:nvCxnSpPr>
        <p:spPr>
          <a:xfrm>
            <a:off x="8441425" y="2837410"/>
            <a:ext cx="17373" cy="270238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99503" y="6394263"/>
            <a:ext cx="8730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懶人包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45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弧形箭號 (下彎) 11"/>
          <p:cNvSpPr/>
          <p:nvPr/>
        </p:nvSpPr>
        <p:spPr>
          <a:xfrm>
            <a:off x="6646789" y="562556"/>
            <a:ext cx="2836575" cy="1115413"/>
          </a:xfrm>
          <a:prstGeom prst="curvedDownArrow">
            <a:avLst>
              <a:gd name="adj1" fmla="val 25000"/>
              <a:gd name="adj2" fmla="val 85812"/>
              <a:gd name="adj3" fmla="val 38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弧形箭號 (上彎) 10"/>
          <p:cNvSpPr/>
          <p:nvPr/>
        </p:nvSpPr>
        <p:spPr>
          <a:xfrm>
            <a:off x="3478491" y="4468305"/>
            <a:ext cx="2347274" cy="1131217"/>
          </a:xfrm>
          <a:prstGeom prst="curvedUpArrow">
            <a:avLst>
              <a:gd name="adj1" fmla="val 25000"/>
              <a:gd name="adj2" fmla="val 98015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7" name="文本框 22">
            <a:extLst>
              <a:ext uri="{FF2B5EF4-FFF2-40B4-BE49-F238E27FC236}">
                <a16:creationId xmlns:a16="http://schemas.microsoft.com/office/drawing/2014/main" xmlns="" id="{B3F80892-419A-48FA-96A4-EE3A1360FF93}"/>
              </a:ext>
            </a:extLst>
          </p:cNvPr>
          <p:cNvSpPr txBox="1"/>
          <p:nvPr/>
        </p:nvSpPr>
        <p:spPr>
          <a:xfrm>
            <a:off x="1532758" y="291521"/>
            <a:ext cx="532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重建案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減稅作業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629495" y="2915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5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16698" y="6416988"/>
            <a:ext cx="8730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懶人包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00200931"/>
              </p:ext>
            </p:extLst>
          </p:nvPr>
        </p:nvGraphicFramePr>
        <p:xfrm>
          <a:off x="864065" y="719666"/>
          <a:ext cx="10399293" cy="487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框架 7"/>
          <p:cNvSpPr/>
          <p:nvPr/>
        </p:nvSpPr>
        <p:spPr>
          <a:xfrm>
            <a:off x="7635710" y="5158972"/>
            <a:ext cx="3577473" cy="1168924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自然人符合條件房屋稅減半最長延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年。</a:t>
            </a: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上箭號圖說文字 12"/>
          <p:cNvSpPr/>
          <p:nvPr/>
        </p:nvSpPr>
        <p:spPr>
          <a:xfrm rot="5400000">
            <a:off x="359196" y="3905774"/>
            <a:ext cx="1398438" cy="857840"/>
          </a:xfrm>
          <a:prstGeom prst="upArrowCallou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提出申請</a:t>
            </a:r>
            <a:endParaRPr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向左箭號圖說文字 13"/>
          <p:cNvSpPr/>
          <p:nvPr/>
        </p:nvSpPr>
        <p:spPr>
          <a:xfrm>
            <a:off x="11213183" y="3503500"/>
            <a:ext cx="801279" cy="1398438"/>
          </a:xfrm>
          <a:prstGeom prst="leftArrowCallou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提出申請</a:t>
            </a:r>
          </a:p>
        </p:txBody>
      </p:sp>
      <p:sp>
        <p:nvSpPr>
          <p:cNvPr id="38" name="向左箭號圖說文字 37"/>
          <p:cNvSpPr/>
          <p:nvPr/>
        </p:nvSpPr>
        <p:spPr>
          <a:xfrm>
            <a:off x="11213183" y="5045851"/>
            <a:ext cx="801279" cy="1398438"/>
          </a:xfrm>
          <a:prstGeom prst="leftArrowCallout">
            <a:avLst/>
          </a:prstGeom>
          <a:solidFill>
            <a:srgbClr val="FFC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免申請</a:t>
            </a:r>
            <a:endParaRPr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5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文本框 22">
            <a:extLst>
              <a:ext uri="{FF2B5EF4-FFF2-40B4-BE49-F238E27FC236}">
                <a16:creationId xmlns:a16="http://schemas.microsoft.com/office/drawing/2014/main" xmlns="" id="{B3F80892-419A-48FA-96A4-EE3A1360FF93}"/>
              </a:ext>
            </a:extLst>
          </p:cNvPr>
          <p:cNvSpPr txBox="1"/>
          <p:nvPr/>
        </p:nvSpPr>
        <p:spPr>
          <a:xfrm>
            <a:off x="1434786" y="291521"/>
            <a:ext cx="777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heavy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重建期間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免徵地價稅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申請應檢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附文件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✕各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629495" y="2915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6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16698" y="6416988"/>
            <a:ext cx="8730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懶人包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88829214"/>
              </p:ext>
            </p:extLst>
          </p:nvPr>
        </p:nvGraphicFramePr>
        <p:xfrm>
          <a:off x="2269672" y="724147"/>
          <a:ext cx="9290957" cy="587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右箭號圖說文字 5"/>
          <p:cNvSpPr/>
          <p:nvPr/>
        </p:nvSpPr>
        <p:spPr>
          <a:xfrm>
            <a:off x="449363" y="1679049"/>
            <a:ext cx="1820302" cy="3935185"/>
          </a:xfrm>
          <a:prstGeom prst="rightArrowCallou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填寫申請書表</a:t>
            </a:r>
          </a:p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起造人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407746" y="2466388"/>
            <a:ext cx="784254" cy="2383189"/>
          </a:xfrm>
          <a:prstGeom prst="rect">
            <a:avLst/>
          </a:prstGeom>
          <a:solidFill>
            <a:srgbClr val="0070C0"/>
          </a:solidFill>
        </p:spPr>
        <p:txBody>
          <a:bodyPr vert="wordArtVertRtl"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</p:spTree>
    <p:extLst>
      <p:ext uri="{BB962C8B-B14F-4D97-AF65-F5344CB8AC3E}">
        <p14:creationId xmlns:p14="http://schemas.microsoft.com/office/powerpoint/2010/main" val="6462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文本框 22">
            <a:extLst>
              <a:ext uri="{FF2B5EF4-FFF2-40B4-BE49-F238E27FC236}">
                <a16:creationId xmlns:a16="http://schemas.microsoft.com/office/drawing/2014/main" xmlns="" id="{B3F80892-419A-48FA-96A4-EE3A1360FF93}"/>
              </a:ext>
            </a:extLst>
          </p:cNvPr>
          <p:cNvSpPr txBox="1"/>
          <p:nvPr/>
        </p:nvSpPr>
        <p:spPr>
          <a:xfrm>
            <a:off x="1434785" y="291521"/>
            <a:ext cx="836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heavy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重建後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地價稅及房屋稅減半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申請應檢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附文件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629495" y="291521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</a:rPr>
              <a:t>7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8343" y="6416988"/>
            <a:ext cx="8730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懶人包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53209549"/>
              </p:ext>
            </p:extLst>
          </p:nvPr>
        </p:nvGraphicFramePr>
        <p:xfrm>
          <a:off x="2351315" y="724147"/>
          <a:ext cx="9258300" cy="587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右箭號圖說文字 5"/>
          <p:cNvSpPr/>
          <p:nvPr/>
        </p:nvSpPr>
        <p:spPr>
          <a:xfrm>
            <a:off x="514673" y="1679049"/>
            <a:ext cx="1820302" cy="3935185"/>
          </a:xfrm>
          <a:prstGeom prst="rightArrowCallou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填寫申請書表</a:t>
            </a:r>
          </a:p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起造人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33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vert="vert270" rtlCol="0" anchor="ctr"/>
      <a:lstStyle>
        <a:defPPr algn="ctr">
          <a:defRPr sz="2000" b="1" dirty="0" smtClean="0">
            <a:solidFill>
              <a:schemeClr val="tx1"/>
            </a:solidFill>
          </a:defRPr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699</Words>
  <Application>Microsoft Office PowerPoint</Application>
  <PresentationFormat>寬螢幕</PresentationFormat>
  <Paragraphs>110</Paragraphs>
  <Slides>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2" baseType="lpstr">
      <vt:lpstr>等线</vt:lpstr>
      <vt:lpstr>等线 Light</vt:lpstr>
      <vt:lpstr>Microsoft JhengHei UI</vt:lpstr>
      <vt:lpstr>微软雅黑</vt:lpstr>
      <vt:lpstr>Microsoft YaHei UI</vt:lpstr>
      <vt:lpstr>宋体</vt:lpstr>
      <vt:lpstr>細明體-ExtB</vt:lpstr>
      <vt:lpstr>微軟正黑體</vt:lpstr>
      <vt:lpstr>新細明體</vt:lpstr>
      <vt:lpstr>標楷體</vt:lpstr>
      <vt:lpstr>Arial</vt:lpstr>
      <vt:lpstr>Calibri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陳欣凱</cp:lastModifiedBy>
  <cp:revision>233</cp:revision>
  <cp:lastPrinted>2021-12-15T07:54:43Z</cp:lastPrinted>
  <dcterms:created xsi:type="dcterms:W3CDTF">2017-09-11T00:58:06Z</dcterms:created>
  <dcterms:modified xsi:type="dcterms:W3CDTF">2022-01-10T08:17:47Z</dcterms:modified>
</cp:coreProperties>
</file>